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41.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Default Extension="vml" ContentType="application/vnd.openxmlformats-officedocument.vmlDrawing"/>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handoutMasterIdLst>
    <p:handoutMasterId r:id="rId44"/>
  </p:handoutMasterIdLst>
  <p:sldIdLst>
    <p:sldId id="257" r:id="rId2"/>
    <p:sldId id="258" r:id="rId3"/>
    <p:sldId id="306" r:id="rId4"/>
    <p:sldId id="302" r:id="rId5"/>
    <p:sldId id="260" r:id="rId6"/>
    <p:sldId id="303" r:id="rId7"/>
    <p:sldId id="266" r:id="rId8"/>
    <p:sldId id="264" r:id="rId9"/>
    <p:sldId id="305" r:id="rId10"/>
    <p:sldId id="268" r:id="rId11"/>
    <p:sldId id="269" r:id="rId12"/>
    <p:sldId id="270" r:id="rId13"/>
    <p:sldId id="271" r:id="rId14"/>
    <p:sldId id="272" r:id="rId15"/>
    <p:sldId id="273" r:id="rId16"/>
    <p:sldId id="274" r:id="rId17"/>
    <p:sldId id="275" r:id="rId18"/>
    <p:sldId id="276" r:id="rId19"/>
    <p:sldId id="277" r:id="rId20"/>
    <p:sldId id="278" r:id="rId21"/>
    <p:sldId id="280" r:id="rId22"/>
    <p:sldId id="281" r:id="rId23"/>
    <p:sldId id="283" r:id="rId24"/>
    <p:sldId id="287" r:id="rId25"/>
    <p:sldId id="284" r:id="rId26"/>
    <p:sldId id="285" r:id="rId27"/>
    <p:sldId id="286" r:id="rId28"/>
    <p:sldId id="304" r:id="rId29"/>
    <p:sldId id="288" r:id="rId30"/>
    <p:sldId id="289" r:id="rId31"/>
    <p:sldId id="290" r:id="rId32"/>
    <p:sldId id="291" r:id="rId33"/>
    <p:sldId id="297" r:id="rId34"/>
    <p:sldId id="298" r:id="rId35"/>
    <p:sldId id="299" r:id="rId36"/>
    <p:sldId id="300" r:id="rId37"/>
    <p:sldId id="301" r:id="rId38"/>
    <p:sldId id="292" r:id="rId39"/>
    <p:sldId id="294" r:id="rId40"/>
    <p:sldId id="295" r:id="rId41"/>
    <p:sldId id="296" r:id="rId42"/>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3F21F1"/>
    <a:srgbClr val="0823A8"/>
    <a:srgbClr val="0046D2"/>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7" d="100"/>
          <a:sy n="77" d="100"/>
        </p:scale>
        <p:origin x="-1618" y="-8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3" d="100"/>
          <a:sy n="83" d="100"/>
        </p:scale>
        <p:origin x="-3876" y="-90"/>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D519A841-229C-4536-9187-C2ADFE99B617}" type="datetimeFigureOut">
              <a:rPr lang="zh-CN" altLang="en-US"/>
              <a:pPr>
                <a:defRPr/>
              </a:pPr>
              <a:t>2018/8/11</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A95BE26F-04B8-415D-B1CD-C9BB6047607F}"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hf sldNum="0" hdr="0" ftr="0" dt="0"/>
</p:handoutMaster>
</file>

<file path=ppt/media/image1.jpeg>
</file>

<file path=ppt/media/image11.png>
</file>

<file path=ppt/media/image14.png>
</file>

<file path=ppt/media/image15.png>
</file>

<file path=ppt/media/image16.png>
</file>

<file path=ppt/media/image17.png>
</file>

<file path=ppt/media/image2.jpeg>
</file>

<file path=ppt/media/image25.png>
</file>

<file path=ppt/media/image3.jpe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27AC1450-904E-4FA6-8761-E4FAC0837620}" type="datetimeFigureOut">
              <a:rPr lang="zh-CN" altLang="en-US"/>
              <a:pPr>
                <a:defRPr/>
              </a:pPr>
              <a:t>2018/8/11</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30564BA8-0B8C-47CD-BCA4-1448C8AFB812}"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152231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118705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2478829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1752106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084400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41064619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5240014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4342748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7674817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392502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3358825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r>
              <a:rPr lang="zh-CN" altLang="en-US" dirty="0" smtClean="0"/>
              <a:t>超步 </a:t>
            </a:r>
            <a:r>
              <a:rPr lang="en-US" altLang="zh-CN" dirty="0" smtClean="0"/>
              <a:t>0</a:t>
            </a:r>
            <a:r>
              <a:rPr lang="zh-CN" altLang="en-US" dirty="0" smtClean="0"/>
              <a:t>：</a:t>
            </a:r>
            <a:r>
              <a:rPr lang="en-US" altLang="zh-CN" dirty="0" smtClean="0"/>
              <a:t>A</a:t>
            </a:r>
            <a:r>
              <a:rPr lang="zh-CN" altLang="en-US" dirty="0" smtClean="0"/>
              <a:t>，</a:t>
            </a:r>
            <a:r>
              <a:rPr lang="en-US" altLang="zh-CN" dirty="0" smtClean="0"/>
              <a:t>B,  C,  D</a:t>
            </a:r>
            <a:r>
              <a:rPr lang="zh-CN" altLang="en-US" dirty="0" smtClean="0"/>
              <a:t>四个顶点状态均设为“活跃”，各自包含一个初始值；</a:t>
            </a:r>
          </a:p>
          <a:p>
            <a:r>
              <a:rPr lang="zh-CN" altLang="en-US" dirty="0" smtClean="0"/>
              <a:t>超步 </a:t>
            </a:r>
            <a:r>
              <a:rPr lang="en-US" altLang="zh-CN" dirty="0" smtClean="0"/>
              <a:t>1</a:t>
            </a:r>
            <a:r>
              <a:rPr lang="zh-CN" altLang="en-US" dirty="0" smtClean="0"/>
              <a:t>：</a:t>
            </a:r>
            <a:r>
              <a:rPr lang="en-US" altLang="zh-CN" dirty="0" smtClean="0"/>
              <a:t>A</a:t>
            </a:r>
            <a:r>
              <a:rPr lang="zh-CN" altLang="en-US" dirty="0" smtClean="0"/>
              <a:t>向</a:t>
            </a:r>
            <a:r>
              <a:rPr lang="en-US" altLang="zh-CN" dirty="0" smtClean="0"/>
              <a:t>B</a:t>
            </a:r>
            <a:r>
              <a:rPr lang="zh-CN" altLang="en-US" dirty="0" smtClean="0"/>
              <a:t>传送值</a:t>
            </a:r>
            <a:r>
              <a:rPr lang="en-US" altLang="zh-CN" dirty="0" smtClean="0"/>
              <a:t>3</a:t>
            </a:r>
            <a:r>
              <a:rPr lang="zh-CN" altLang="en-US" dirty="0" smtClean="0"/>
              <a:t>；</a:t>
            </a:r>
            <a:r>
              <a:rPr lang="en-US" altLang="zh-CN" dirty="0" smtClean="0"/>
              <a:t>A</a:t>
            </a:r>
            <a:r>
              <a:rPr lang="zh-CN" altLang="en-US" dirty="0" smtClean="0"/>
              <a:t>接受</a:t>
            </a:r>
            <a:r>
              <a:rPr lang="en-US" altLang="zh-CN" dirty="0" smtClean="0"/>
              <a:t>B</a:t>
            </a:r>
            <a:r>
              <a:rPr lang="zh-CN" altLang="en-US" dirty="0" smtClean="0"/>
              <a:t>的消息值</a:t>
            </a:r>
            <a:r>
              <a:rPr lang="en-US" altLang="zh-CN" dirty="0" smtClean="0"/>
              <a:t>6</a:t>
            </a:r>
            <a:r>
              <a:rPr lang="zh-CN" altLang="en-US" dirty="0" smtClean="0"/>
              <a:t>，用</a:t>
            </a:r>
            <a:r>
              <a:rPr lang="en-US" altLang="zh-CN" dirty="0" smtClean="0"/>
              <a:t>6</a:t>
            </a:r>
            <a:r>
              <a:rPr lang="zh-CN" altLang="en-US" dirty="0" smtClean="0"/>
              <a:t>替代目前值</a:t>
            </a:r>
            <a:r>
              <a:rPr lang="en-US" altLang="zh-CN" dirty="0" smtClean="0"/>
              <a:t>3</a:t>
            </a:r>
            <a:r>
              <a:rPr lang="zh-CN" altLang="en-US" dirty="0" smtClean="0"/>
              <a:t>，</a:t>
            </a:r>
            <a:r>
              <a:rPr lang="en-US" altLang="zh-CN" dirty="0" smtClean="0"/>
              <a:t>A</a:t>
            </a:r>
            <a:r>
              <a:rPr lang="zh-CN" altLang="en-US" dirty="0" smtClean="0"/>
              <a:t>保持为</a:t>
            </a:r>
          </a:p>
          <a:p>
            <a:r>
              <a:rPr lang="zh-CN" altLang="en-US" dirty="0" smtClean="0"/>
              <a:t>“活跃”；</a:t>
            </a:r>
            <a:r>
              <a:rPr lang="en-US" altLang="zh-CN" dirty="0" smtClean="0"/>
              <a:t>B</a:t>
            </a:r>
            <a:r>
              <a:rPr lang="zh-CN" altLang="en-US" dirty="0" smtClean="0"/>
              <a:t>向</a:t>
            </a:r>
            <a:r>
              <a:rPr lang="en-US" altLang="zh-CN" dirty="0" smtClean="0"/>
              <a:t>A</a:t>
            </a:r>
            <a:r>
              <a:rPr lang="zh-CN" altLang="en-US" dirty="0" smtClean="0"/>
              <a:t>和</a:t>
            </a:r>
            <a:r>
              <a:rPr lang="en-US" altLang="zh-CN" dirty="0" smtClean="0"/>
              <a:t>D</a:t>
            </a:r>
            <a:r>
              <a:rPr lang="zh-CN" altLang="en-US" dirty="0" smtClean="0"/>
              <a:t>传送值</a:t>
            </a:r>
            <a:r>
              <a:rPr lang="en-US" altLang="zh-CN" dirty="0" smtClean="0"/>
              <a:t>6</a:t>
            </a:r>
            <a:r>
              <a:rPr lang="zh-CN" altLang="en-US" dirty="0" smtClean="0"/>
              <a:t>，</a:t>
            </a:r>
            <a:r>
              <a:rPr lang="en-US" altLang="zh-CN" dirty="0" smtClean="0"/>
              <a:t>B</a:t>
            </a:r>
            <a:r>
              <a:rPr lang="zh-CN" altLang="en-US" dirty="0" smtClean="0"/>
              <a:t>接受</a:t>
            </a:r>
            <a:r>
              <a:rPr lang="en-US" altLang="zh-CN" dirty="0" smtClean="0"/>
              <a:t>C</a:t>
            </a:r>
            <a:r>
              <a:rPr lang="zh-CN" altLang="en-US" dirty="0" smtClean="0"/>
              <a:t>的消息值</a:t>
            </a:r>
            <a:r>
              <a:rPr lang="en-US" altLang="zh-CN" dirty="0" smtClean="0"/>
              <a:t>2</a:t>
            </a:r>
            <a:r>
              <a:rPr lang="zh-CN" altLang="en-US" dirty="0" smtClean="0"/>
              <a:t>，</a:t>
            </a:r>
            <a:r>
              <a:rPr lang="en-US" altLang="zh-CN" dirty="0" smtClean="0"/>
              <a:t>B</a:t>
            </a:r>
            <a:r>
              <a:rPr lang="zh-CN" altLang="en-US" dirty="0" smtClean="0"/>
              <a:t>值不作改变，状态变为“非活跃”；</a:t>
            </a:r>
            <a:r>
              <a:rPr lang="en-US" altLang="zh-CN" dirty="0" smtClean="0"/>
              <a:t>C</a:t>
            </a:r>
            <a:r>
              <a:rPr lang="zh-CN" altLang="en-US" dirty="0" smtClean="0"/>
              <a:t>向</a:t>
            </a:r>
            <a:r>
              <a:rPr lang="en-US" altLang="zh-CN" dirty="0" smtClean="0"/>
              <a:t>B</a:t>
            </a:r>
            <a:r>
              <a:rPr lang="zh-CN" altLang="en-US" dirty="0" smtClean="0"/>
              <a:t>和</a:t>
            </a:r>
            <a:r>
              <a:rPr lang="en-US" altLang="zh-CN" dirty="0" smtClean="0"/>
              <a:t>D</a:t>
            </a:r>
            <a:r>
              <a:rPr lang="zh-CN" altLang="en-US" dirty="0" smtClean="0"/>
              <a:t>传送值</a:t>
            </a:r>
            <a:r>
              <a:rPr lang="en-US" altLang="zh-CN" dirty="0" smtClean="0"/>
              <a:t>2</a:t>
            </a:r>
            <a:r>
              <a:rPr lang="zh-CN" altLang="en-US" dirty="0" smtClean="0"/>
              <a:t>，</a:t>
            </a:r>
            <a:r>
              <a:rPr lang="en-US" altLang="zh-CN" dirty="0" smtClean="0"/>
              <a:t>C</a:t>
            </a:r>
            <a:r>
              <a:rPr lang="zh-CN" altLang="en-US" dirty="0" smtClean="0"/>
              <a:t>接受</a:t>
            </a:r>
            <a:r>
              <a:rPr lang="en-US" altLang="zh-CN" dirty="0" smtClean="0"/>
              <a:t>D</a:t>
            </a:r>
            <a:r>
              <a:rPr lang="zh-CN" altLang="en-US" dirty="0" smtClean="0"/>
              <a:t>的消息值</a:t>
            </a:r>
            <a:r>
              <a:rPr lang="en-US" altLang="zh-CN" dirty="0" smtClean="0"/>
              <a:t>1</a:t>
            </a:r>
            <a:r>
              <a:rPr lang="zh-CN" altLang="en-US" dirty="0" smtClean="0"/>
              <a:t>，</a:t>
            </a:r>
            <a:r>
              <a:rPr lang="en-US" altLang="zh-CN" dirty="0" smtClean="0"/>
              <a:t>C</a:t>
            </a:r>
            <a:r>
              <a:rPr lang="zh-CN" altLang="en-US" dirty="0" smtClean="0"/>
              <a:t>值不作改变，状态变为“非活跃”；</a:t>
            </a:r>
            <a:r>
              <a:rPr lang="en-US" altLang="zh-CN" dirty="0" smtClean="0"/>
              <a:t>D</a:t>
            </a:r>
            <a:r>
              <a:rPr lang="zh-CN" altLang="en-US" dirty="0" smtClean="0"/>
              <a:t>向</a:t>
            </a:r>
            <a:r>
              <a:rPr lang="en-US" altLang="zh-CN" dirty="0" smtClean="0"/>
              <a:t>C</a:t>
            </a:r>
            <a:r>
              <a:rPr lang="zh-CN" altLang="en-US" dirty="0" smtClean="0"/>
              <a:t>传送值</a:t>
            </a:r>
            <a:r>
              <a:rPr lang="en-US" altLang="zh-CN" dirty="0" smtClean="0"/>
              <a:t>1</a:t>
            </a:r>
            <a:r>
              <a:rPr lang="zh-CN" altLang="en-US" dirty="0" smtClean="0"/>
              <a:t>，</a:t>
            </a:r>
            <a:r>
              <a:rPr lang="en-US" altLang="zh-CN" dirty="0" smtClean="0"/>
              <a:t>D</a:t>
            </a:r>
            <a:r>
              <a:rPr lang="zh-CN" altLang="en-US" dirty="0" smtClean="0"/>
              <a:t>接受</a:t>
            </a:r>
            <a:r>
              <a:rPr lang="en-US" altLang="zh-CN" dirty="0" smtClean="0"/>
              <a:t>A</a:t>
            </a:r>
            <a:r>
              <a:rPr lang="zh-CN" altLang="en-US" dirty="0" smtClean="0"/>
              <a:t>的消息值</a:t>
            </a:r>
            <a:r>
              <a:rPr lang="en-US" altLang="zh-CN" dirty="0" smtClean="0"/>
              <a:t>6</a:t>
            </a:r>
            <a:r>
              <a:rPr lang="zh-CN" altLang="en-US" dirty="0" smtClean="0"/>
              <a:t>，用</a:t>
            </a:r>
            <a:r>
              <a:rPr lang="en-US" altLang="zh-CN" dirty="0" smtClean="0"/>
              <a:t>6</a:t>
            </a:r>
            <a:r>
              <a:rPr lang="zh-CN" altLang="en-US" dirty="0" smtClean="0"/>
              <a:t>替代目前值</a:t>
            </a:r>
            <a:r>
              <a:rPr lang="en-US" altLang="zh-CN" dirty="0" smtClean="0"/>
              <a:t>1</a:t>
            </a:r>
            <a:r>
              <a:rPr lang="zh-CN" altLang="en-US" dirty="0" smtClean="0"/>
              <a:t>，</a:t>
            </a:r>
            <a:r>
              <a:rPr lang="en-US" altLang="zh-CN" dirty="0" smtClean="0"/>
              <a:t>D</a:t>
            </a:r>
            <a:r>
              <a:rPr lang="zh-CN" altLang="en-US" dirty="0" smtClean="0"/>
              <a:t>保持为“活跃”。</a:t>
            </a:r>
          </a:p>
          <a:p>
            <a:r>
              <a:rPr lang="zh-CN" altLang="en-US" dirty="0" smtClean="0"/>
              <a:t>超步</a:t>
            </a:r>
            <a:r>
              <a:rPr lang="en-US" altLang="zh-CN" dirty="0" smtClean="0"/>
              <a:t>1</a:t>
            </a:r>
            <a:r>
              <a:rPr lang="zh-CN" altLang="en-US" dirty="0" smtClean="0"/>
              <a:t>结束时，</a:t>
            </a:r>
            <a:r>
              <a:rPr lang="en-US" altLang="zh-CN" dirty="0" smtClean="0"/>
              <a:t>A</a:t>
            </a:r>
            <a:r>
              <a:rPr lang="zh-CN" altLang="en-US" dirty="0" smtClean="0"/>
              <a:t>，</a:t>
            </a:r>
            <a:r>
              <a:rPr lang="en-US" altLang="zh-CN" dirty="0" smtClean="0"/>
              <a:t>B,  C,  D</a:t>
            </a:r>
            <a:r>
              <a:rPr lang="zh-CN" altLang="en-US" dirty="0" smtClean="0"/>
              <a:t>四个顶点状态为“活跃”，“非活跃”，“非活跃”，“活跃”；</a:t>
            </a:r>
          </a:p>
          <a:p>
            <a:r>
              <a:rPr lang="zh-CN" altLang="en-US" dirty="0" smtClean="0"/>
              <a:t>超步 </a:t>
            </a:r>
            <a:r>
              <a:rPr lang="en-US" altLang="zh-CN" dirty="0" smtClean="0"/>
              <a:t>2</a:t>
            </a:r>
            <a:r>
              <a:rPr lang="zh-CN" altLang="en-US" dirty="0" smtClean="0"/>
              <a:t>：我们只对状态是“活跃”的顶点执行操作，</a:t>
            </a:r>
            <a:r>
              <a:rPr lang="en-US" altLang="zh-CN" dirty="0" smtClean="0"/>
              <a:t>A</a:t>
            </a:r>
            <a:r>
              <a:rPr lang="zh-CN" altLang="en-US" dirty="0" smtClean="0"/>
              <a:t>向</a:t>
            </a:r>
            <a:r>
              <a:rPr lang="en-US" altLang="zh-CN" dirty="0" smtClean="0"/>
              <a:t>B</a:t>
            </a:r>
            <a:r>
              <a:rPr lang="zh-CN" altLang="en-US" dirty="0" smtClean="0"/>
              <a:t>传送值</a:t>
            </a:r>
            <a:r>
              <a:rPr lang="en-US" altLang="zh-CN" dirty="0" smtClean="0"/>
              <a:t>6</a:t>
            </a:r>
            <a:r>
              <a:rPr lang="zh-CN" altLang="en-US" dirty="0" smtClean="0"/>
              <a:t>，</a:t>
            </a:r>
            <a:r>
              <a:rPr lang="en-US" altLang="zh-CN" dirty="0" smtClean="0"/>
              <a:t>A</a:t>
            </a:r>
            <a:r>
              <a:rPr lang="zh-CN" altLang="en-US" dirty="0" smtClean="0"/>
              <a:t>自己没收到消息，不需要做比较更新，因此状态变为“非活跃”；</a:t>
            </a:r>
            <a:r>
              <a:rPr lang="en-US" altLang="zh-CN" dirty="0" smtClean="0"/>
              <a:t>D</a:t>
            </a:r>
            <a:r>
              <a:rPr lang="zh-CN" altLang="en-US" dirty="0" smtClean="0"/>
              <a:t>向</a:t>
            </a:r>
            <a:r>
              <a:rPr lang="en-US" altLang="zh-CN" dirty="0" smtClean="0"/>
              <a:t>C</a:t>
            </a:r>
            <a:r>
              <a:rPr lang="zh-CN" altLang="en-US" dirty="0" smtClean="0"/>
              <a:t>传送值</a:t>
            </a:r>
            <a:r>
              <a:rPr lang="en-US" altLang="zh-CN" dirty="0" smtClean="0"/>
              <a:t>6</a:t>
            </a:r>
            <a:r>
              <a:rPr lang="zh-CN" altLang="en-US" dirty="0" smtClean="0"/>
              <a:t>，</a:t>
            </a:r>
            <a:r>
              <a:rPr lang="en-US" altLang="zh-CN" dirty="0" smtClean="0"/>
              <a:t>C</a:t>
            </a:r>
            <a:r>
              <a:rPr lang="zh-CN" altLang="en-US" dirty="0" smtClean="0"/>
              <a:t>收到消息被激活，用</a:t>
            </a:r>
            <a:r>
              <a:rPr lang="en-US" altLang="zh-CN" dirty="0" smtClean="0"/>
              <a:t>6</a:t>
            </a:r>
            <a:r>
              <a:rPr lang="zh-CN" altLang="en-US" dirty="0" smtClean="0"/>
              <a:t>替代目前值</a:t>
            </a:r>
            <a:r>
              <a:rPr lang="en-US" altLang="zh-CN" dirty="0" smtClean="0"/>
              <a:t>2</a:t>
            </a:r>
            <a:r>
              <a:rPr lang="zh-CN" altLang="en-US" dirty="0" smtClean="0"/>
              <a:t>，</a:t>
            </a:r>
            <a:r>
              <a:rPr lang="en-US" altLang="zh-CN" dirty="0" smtClean="0"/>
              <a:t>C</a:t>
            </a:r>
            <a:r>
              <a:rPr lang="zh-CN" altLang="en-US" dirty="0" smtClean="0"/>
              <a:t>的状态重新设为“活跃”；</a:t>
            </a:r>
            <a:r>
              <a:rPr lang="en-US" altLang="zh-CN" dirty="0" smtClean="0"/>
              <a:t>D</a:t>
            </a:r>
            <a:r>
              <a:rPr lang="zh-CN" altLang="en-US" dirty="0" smtClean="0"/>
              <a:t>自己没收到消息，不需做比较更新，因此状态变为“非活跃”。</a:t>
            </a:r>
          </a:p>
          <a:p>
            <a:r>
              <a:rPr lang="zh-CN" altLang="en-US" dirty="0" smtClean="0"/>
              <a:t>超步</a:t>
            </a:r>
            <a:r>
              <a:rPr lang="en-US" altLang="zh-CN" dirty="0" smtClean="0"/>
              <a:t>2</a:t>
            </a:r>
            <a:r>
              <a:rPr lang="zh-CN" altLang="en-US" dirty="0" smtClean="0"/>
              <a:t>结束时，</a:t>
            </a:r>
            <a:r>
              <a:rPr lang="en-US" altLang="zh-CN" dirty="0" smtClean="0"/>
              <a:t>A</a:t>
            </a:r>
            <a:r>
              <a:rPr lang="zh-CN" altLang="en-US" dirty="0" smtClean="0"/>
              <a:t>，</a:t>
            </a:r>
            <a:r>
              <a:rPr lang="en-US" altLang="zh-CN" dirty="0" smtClean="0"/>
              <a:t>B,  C,  D</a:t>
            </a:r>
            <a:r>
              <a:rPr lang="zh-CN" altLang="en-US" dirty="0" smtClean="0"/>
              <a:t>四个顶点状态为“非活跃”，“非活跃”，“活跃”，“非活跃”；</a:t>
            </a:r>
          </a:p>
          <a:p>
            <a:r>
              <a:rPr lang="zh-CN" altLang="en-US" dirty="0" smtClean="0"/>
              <a:t>超步 </a:t>
            </a:r>
            <a:r>
              <a:rPr lang="en-US" altLang="zh-CN" dirty="0" smtClean="0"/>
              <a:t>3</a:t>
            </a:r>
            <a:r>
              <a:rPr lang="zh-CN" altLang="en-US" dirty="0" smtClean="0"/>
              <a:t>：此时只有顶点</a:t>
            </a:r>
            <a:r>
              <a:rPr lang="en-US" altLang="zh-CN" dirty="0" smtClean="0"/>
              <a:t>C</a:t>
            </a:r>
            <a:r>
              <a:rPr lang="zh-CN" altLang="en-US" dirty="0" smtClean="0"/>
              <a:t>状态是“活跃”，只需对顶点</a:t>
            </a:r>
            <a:r>
              <a:rPr lang="en-US" altLang="zh-CN" dirty="0" smtClean="0"/>
              <a:t>C</a:t>
            </a:r>
            <a:r>
              <a:rPr lang="zh-CN" altLang="en-US" dirty="0" smtClean="0"/>
              <a:t>执行操作，</a:t>
            </a:r>
            <a:r>
              <a:rPr lang="en-US" altLang="zh-CN" dirty="0" smtClean="0"/>
              <a:t>C</a:t>
            </a:r>
            <a:r>
              <a:rPr lang="zh-CN" altLang="en-US" dirty="0" smtClean="0"/>
              <a:t>向</a:t>
            </a:r>
            <a:r>
              <a:rPr lang="en-US" altLang="zh-CN" dirty="0" smtClean="0"/>
              <a:t>B</a:t>
            </a:r>
            <a:r>
              <a:rPr lang="zh-CN" altLang="en-US" dirty="0" smtClean="0"/>
              <a:t>传送值</a:t>
            </a:r>
            <a:r>
              <a:rPr lang="en-US" altLang="zh-CN" dirty="0" smtClean="0"/>
              <a:t>6</a:t>
            </a:r>
            <a:r>
              <a:rPr lang="zh-CN" altLang="en-US" dirty="0" smtClean="0"/>
              <a:t>，</a:t>
            </a:r>
            <a:r>
              <a:rPr lang="en-US" altLang="zh-CN" dirty="0" smtClean="0"/>
              <a:t>C</a:t>
            </a:r>
            <a:r>
              <a:rPr lang="zh-CN" altLang="en-US" dirty="0" smtClean="0"/>
              <a:t>自己没收到消息，不需做更新，因此状态又变为“非活跃”；</a:t>
            </a:r>
            <a:r>
              <a:rPr lang="en-US" altLang="zh-CN" dirty="0" smtClean="0"/>
              <a:t>B</a:t>
            </a:r>
            <a:r>
              <a:rPr lang="zh-CN" altLang="en-US" dirty="0" smtClean="0"/>
              <a:t>收到消息值</a:t>
            </a:r>
            <a:r>
              <a:rPr lang="en-US" altLang="zh-CN" dirty="0" smtClean="0"/>
              <a:t>6</a:t>
            </a:r>
            <a:r>
              <a:rPr lang="zh-CN" altLang="en-US" dirty="0" smtClean="0"/>
              <a:t>，但</a:t>
            </a:r>
            <a:r>
              <a:rPr lang="en-US" altLang="zh-CN" dirty="0" smtClean="0"/>
              <a:t>6</a:t>
            </a:r>
            <a:r>
              <a:rPr lang="zh-CN" altLang="en-US" dirty="0" smtClean="0"/>
              <a:t>并不比它目前值</a:t>
            </a:r>
            <a:r>
              <a:rPr lang="en-US" altLang="zh-CN" dirty="0" smtClean="0"/>
              <a:t>6</a:t>
            </a:r>
            <a:r>
              <a:rPr lang="zh-CN" altLang="en-US" dirty="0" smtClean="0"/>
              <a:t>大，因此</a:t>
            </a:r>
            <a:r>
              <a:rPr lang="en-US" altLang="zh-CN" dirty="0" smtClean="0"/>
              <a:t>B</a:t>
            </a:r>
            <a:r>
              <a:rPr lang="zh-CN" altLang="en-US" dirty="0" smtClean="0"/>
              <a:t>不作更新，状态仍然为“非活跃”。</a:t>
            </a:r>
          </a:p>
          <a:p>
            <a:r>
              <a:rPr lang="zh-CN" altLang="en-US" dirty="0" smtClean="0"/>
              <a:t>超步</a:t>
            </a:r>
            <a:r>
              <a:rPr lang="en-US" altLang="zh-CN" dirty="0" smtClean="0"/>
              <a:t>3</a:t>
            </a:r>
            <a:r>
              <a:rPr lang="zh-CN" altLang="en-US" dirty="0" smtClean="0"/>
              <a:t>结束时，</a:t>
            </a:r>
            <a:r>
              <a:rPr lang="en-US" altLang="zh-CN" dirty="0" smtClean="0"/>
              <a:t>A</a:t>
            </a:r>
            <a:r>
              <a:rPr lang="zh-CN" altLang="en-US" dirty="0" smtClean="0"/>
              <a:t>，</a:t>
            </a:r>
            <a:r>
              <a:rPr lang="en-US" altLang="zh-CN" dirty="0" smtClean="0"/>
              <a:t>B,  C,  D</a:t>
            </a:r>
            <a:r>
              <a:rPr lang="zh-CN" altLang="en-US" dirty="0" smtClean="0"/>
              <a:t>四个顶点状态全部为“非活跃”，且下一步无消息产生（只有“活跃”状态的顶点才能发消息），至此计算全部结束。</a:t>
            </a:r>
          </a:p>
        </p:txBody>
      </p:sp>
    </p:spTree>
    <p:extLst>
      <p:ext uri="{BB962C8B-B14F-4D97-AF65-F5344CB8AC3E}">
        <p14:creationId xmlns="" xmlns:p14="http://schemas.microsoft.com/office/powerpoint/2010/main" val="30800672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6694902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2941469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5431745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40803916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7679824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0441361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5236562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40803916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197316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3358825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4247090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321067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7649497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2078266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2195439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5182901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27297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2712464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07925451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9481790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3358825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3133190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003382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1491367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33358825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003081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0795368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Tree>
    <p:extLst>
      <p:ext uri="{BB962C8B-B14F-4D97-AF65-F5344CB8AC3E}">
        <p14:creationId xmlns="" xmlns:p14="http://schemas.microsoft.com/office/powerpoint/2010/main" val="2079536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b="1">
                <a:solidFill>
                  <a:srgbClr val="0046D2"/>
                </a:solidFill>
              </a:defRPr>
            </a:lvl1pPr>
          </a:lstStyle>
          <a:p>
            <a:pPr>
              <a:defRPr/>
            </a:pPr>
            <a:r>
              <a:rPr lang="en-US" altLang="zh-CN" smtClean="0"/>
              <a:t>Big Data Computing Technology, 2017 Fall</a:t>
            </a:r>
            <a:endParaRPr lang="zh-CN" altLang="en-US" dirty="0"/>
          </a:p>
        </p:txBody>
      </p:sp>
      <p:sp>
        <p:nvSpPr>
          <p:cNvPr id="6" name="灯片编号占位符 5"/>
          <p:cNvSpPr>
            <a:spLocks noGrp="1"/>
          </p:cNvSpPr>
          <p:nvPr>
            <p:ph type="sldNum" sz="quarter" idx="12"/>
          </p:nvPr>
        </p:nvSpPr>
        <p:spPr/>
        <p:txBody>
          <a:bodyPr/>
          <a:lstStyle>
            <a:lvl1pPr>
              <a:defRPr sz="1600" b="1">
                <a:solidFill>
                  <a:srgbClr val="0046D2"/>
                </a:solidFill>
              </a:defRPr>
            </a:lvl1pPr>
          </a:lstStyle>
          <a:p>
            <a:pPr>
              <a:defRPr/>
            </a:pPr>
            <a:fld id="{88020851-DCD7-4232-B0C3-461CB7087348}" type="slidenum">
              <a:rPr lang="zh-CN" altLang="en-US" smtClean="0"/>
              <a:pPr>
                <a:defRPr/>
              </a:pPr>
              <a:t>‹#›</a:t>
            </a:fld>
            <a:endParaRPr lang="zh-CN" altLang="en-US"/>
          </a:p>
        </p:txBody>
      </p:sp>
      <p:sp>
        <p:nvSpPr>
          <p:cNvPr id="4" name="日期占位符 3"/>
          <p:cNvSpPr>
            <a:spLocks noGrp="1"/>
          </p:cNvSpPr>
          <p:nvPr>
            <p:ph type="dt" sz="half" idx="10"/>
          </p:nvPr>
        </p:nvSpPr>
        <p:spPr/>
        <p:txBody>
          <a:bodyPr/>
          <a:lstStyle>
            <a:lvl1pPr>
              <a:defRPr b="1">
                <a:solidFill>
                  <a:srgbClr val="0046D2"/>
                </a:solidFill>
              </a:defRPr>
            </a:lvl1pPr>
          </a:lstStyle>
          <a:p>
            <a:pPr>
              <a:defRPr/>
            </a:pPr>
            <a:fld id="{48AE39C6-15C2-4807-8E1B-3C327B9D5887}" type="datetime4">
              <a:rPr lang="en-US" altLang="zh-CN" smtClean="0"/>
              <a:pPr>
                <a:defRPr/>
              </a:pPr>
              <a:t>August 11, 2018</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9BD9EECB-3C99-4366-A15A-BA97BD83FED8}" type="datetime4">
              <a:rPr lang="en-US" altLang="zh-CN"/>
              <a:pPr>
                <a:defRPr/>
              </a:pPr>
              <a:t>August 11, 2018</a:t>
            </a:fld>
            <a:endParaRPr lang="zh-CN" altLang="en-US"/>
          </a:p>
        </p:txBody>
      </p:sp>
      <p:sp>
        <p:nvSpPr>
          <p:cNvPr id="6"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86D5D659-05D9-490A-B3D0-FD33CD1664CD}" type="slidenum">
              <a:rPr lang="zh-CN" altLang="en-US"/>
              <a:pPr>
                <a:defRPr/>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600200"/>
            <a:ext cx="8229600" cy="45259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7D9F8ABE-C3CE-4473-8B56-462A72AD3100}" type="datetime4">
              <a:rPr lang="en-US" altLang="zh-CN"/>
              <a:pPr>
                <a:defRPr/>
              </a:pPr>
              <a:t>August 11, 2018</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A29E6B4-3356-4539-B2D7-DEC7EBC03C81}" type="slidenum">
              <a:rPr lang="zh-CN" altLang="en-US"/>
              <a:pPr>
                <a:defRPr/>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6D685A8B-1B23-4E5F-9616-BD125CD45E96}" type="datetime4">
              <a:rPr lang="en-US" altLang="zh-CN"/>
              <a:pPr>
                <a:defRPr/>
              </a:pPr>
              <a:t>August 11, 2018</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8022C252-56B2-46B1-9A0D-824C8FB49278}" type="slidenum">
              <a:rPr lang="zh-CN" altLang="en-US"/>
              <a:pPr>
                <a:defRPr/>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3B96BF03-17DF-474C-986B-8CCF910A89B1}" type="datetime4">
              <a:rPr lang="en-US" altLang="zh-CN"/>
              <a:pPr>
                <a:defRPr/>
              </a:pPr>
              <a:t>August 11, 2018</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6A1FFB0-C415-44D1-9D5D-2AB1F317462C}" type="slidenum">
              <a:rPr lang="zh-CN" altLang="en-US"/>
              <a:pPr>
                <a:defRPr/>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C3620811-0F58-4E0C-8718-BCDEA892BC40}" type="datetime4">
              <a:rPr lang="en-US" altLang="zh-CN"/>
              <a:pPr>
                <a:defRPr/>
              </a:pPr>
              <a:t>August 11, 2018</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03F6D99-58DA-4C6D-866B-384BA8B4FA85}" type="slidenum">
              <a:rPr lang="zh-CN" altLang="en-US"/>
              <a:pPr>
                <a:defRPr/>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1_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C3620811-0F58-4E0C-8718-BCDEA892BC40}" type="datetime4">
              <a:rPr lang="en-US" altLang="zh-CN"/>
              <a:pPr>
                <a:defRPr/>
              </a:pPr>
              <a:t>August 11, 2018</a:t>
            </a:fld>
            <a:endParaRPr lang="zh-CN" altLang="en-US"/>
          </a:p>
        </p:txBody>
      </p:sp>
      <p:sp>
        <p:nvSpPr>
          <p:cNvPr id="5"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03F6D99-58DA-4C6D-866B-384BA8B4FA85}" type="slidenum">
              <a:rPr lang="zh-CN" altLang="en-US"/>
              <a:pPr>
                <a:defRPr/>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57D055D0-3F6E-4525-9940-3A04C76C7FFD}" type="datetime4">
              <a:rPr lang="en-US" altLang="zh-CN"/>
              <a:pPr>
                <a:defRPr/>
              </a:pPr>
              <a:t>August 11, 2018</a:t>
            </a:fld>
            <a:endParaRPr lang="zh-CN" altLang="en-US"/>
          </a:p>
        </p:txBody>
      </p:sp>
      <p:sp>
        <p:nvSpPr>
          <p:cNvPr id="6"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2B07E696-B69E-41C6-BBEC-3D2FC3C1BFE2}" type="slidenum">
              <a:rPr lang="zh-CN" altLang="en-US"/>
              <a:pPr>
                <a:defRPr/>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73AA7719-E8D0-47BA-8FD9-E16012AF59CB}" type="datetime4">
              <a:rPr lang="en-US" altLang="zh-CN"/>
              <a:pPr>
                <a:defRPr/>
              </a:pPr>
              <a:t>August 11, 2018</a:t>
            </a:fld>
            <a:endParaRPr lang="zh-CN" altLang="en-US"/>
          </a:p>
        </p:txBody>
      </p:sp>
      <p:sp>
        <p:nvSpPr>
          <p:cNvPr id="8"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F090CC04-7929-45ED-A5EA-D1085C2BAB42}" type="slidenum">
              <a:rPr lang="zh-CN" altLang="en-US"/>
              <a:pPr>
                <a:defRPr/>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49D9CC61-F3E2-4166-AD97-E4B62E12A2CA}" type="datetime4">
              <a:rPr lang="en-US" altLang="zh-CN"/>
              <a:pPr>
                <a:defRPr/>
              </a:pPr>
              <a:t>August 11, 2018</a:t>
            </a:fld>
            <a:endParaRPr lang="zh-CN" altLang="en-US"/>
          </a:p>
        </p:txBody>
      </p:sp>
      <p:sp>
        <p:nvSpPr>
          <p:cNvPr id="4"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D17ECD03-C8D5-4708-B29F-BDFE1BD72945}" type="slidenum">
              <a:rPr lang="zh-CN" altLang="en-US"/>
              <a:pPr>
                <a:defRPr/>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8128A5F5-8CD0-4877-B434-7421E7CB31A3}" type="datetime4">
              <a:rPr lang="en-US" altLang="zh-CN"/>
              <a:pPr>
                <a:defRPr/>
              </a:pPr>
              <a:t>August 11, 2018</a:t>
            </a:fld>
            <a:endParaRPr lang="zh-CN" altLang="en-US"/>
          </a:p>
        </p:txBody>
      </p:sp>
      <p:sp>
        <p:nvSpPr>
          <p:cNvPr id="3"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3D0D3C4F-D2AC-402C-B720-14708FC93B95}" type="slidenum">
              <a:rPr lang="zh-CN" altLang="en-US"/>
              <a:pPr>
                <a:defRPr/>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97A08E2-5DF4-4FD2-9167-CA839EDD21B1}" type="datetime4">
              <a:rPr lang="en-US" altLang="zh-CN"/>
              <a:pPr>
                <a:defRPr/>
              </a:pPr>
              <a:t>August 11, 2018</a:t>
            </a:fld>
            <a:endParaRPr lang="zh-CN" altLang="en-US"/>
          </a:p>
        </p:txBody>
      </p:sp>
      <p:sp>
        <p:nvSpPr>
          <p:cNvPr id="6" name="页脚占位符 4"/>
          <p:cNvSpPr>
            <a:spLocks noGrp="1"/>
          </p:cNvSpPr>
          <p:nvPr>
            <p:ph type="ftr" sz="quarter" idx="11"/>
          </p:nvPr>
        </p:nvSpPr>
        <p:spPr/>
        <p:txBody>
          <a:bodyPr/>
          <a:lstStyle>
            <a:lvl1pPr>
              <a:defRPr/>
            </a:lvl1pPr>
          </a:lstStyle>
          <a:p>
            <a:pPr>
              <a:defRPr/>
            </a:pPr>
            <a:r>
              <a:rPr lang="en-US" altLang="zh-CN"/>
              <a:t>Operating System Structure and Programming, 2010 Fall</a:t>
            </a: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EED8A050-2F7F-4890-A49B-FEF7D667FF6B}" type="slidenum">
              <a:rPr lang="zh-CN" altLang="en-US"/>
              <a:pPr>
                <a:defRPr/>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srcRect/>
          <a:tile tx="0" ty="0" sx="100000" sy="100000" flip="none" algn="tl"/>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400" b="1">
                <a:solidFill>
                  <a:srgbClr val="3F21F1"/>
                </a:solidFill>
                <a:latin typeface="+mn-lt"/>
                <a:ea typeface="+mn-ea"/>
              </a:defRPr>
            </a:lvl1pPr>
          </a:lstStyle>
          <a:p>
            <a:pPr>
              <a:defRPr/>
            </a:pPr>
            <a:fld id="{3E0D7108-400D-483F-B44C-D44F85D334A8}" type="datetime4">
              <a:rPr lang="en-US" altLang="zh-CN" smtClean="0"/>
              <a:pPr>
                <a:defRPr/>
              </a:pPr>
              <a:t>August 11, 2018</a:t>
            </a:fld>
            <a:endParaRPr lang="zh-CN" altLang="en-US" dirty="0"/>
          </a:p>
        </p:txBody>
      </p:sp>
      <p:sp>
        <p:nvSpPr>
          <p:cNvPr id="5" name="页脚占位符 4"/>
          <p:cNvSpPr>
            <a:spLocks noGrp="1"/>
          </p:cNvSpPr>
          <p:nvPr>
            <p:ph type="ftr" sz="quarter" idx="3"/>
          </p:nvPr>
        </p:nvSpPr>
        <p:spPr>
          <a:xfrm>
            <a:off x="2895600" y="6356350"/>
            <a:ext cx="3429000" cy="365125"/>
          </a:xfrm>
          <a:prstGeom prst="rect">
            <a:avLst/>
          </a:prstGeom>
        </p:spPr>
        <p:txBody>
          <a:bodyPr vert="horz" lIns="91440" tIns="45720" rIns="91440" bIns="45720" rtlCol="0" anchor="ctr"/>
          <a:lstStyle>
            <a:lvl1pPr algn="ctr" fontAlgn="auto">
              <a:spcBef>
                <a:spcPts val="0"/>
              </a:spcBef>
              <a:spcAft>
                <a:spcPts val="0"/>
              </a:spcAft>
              <a:defRPr sz="1400" b="1">
                <a:solidFill>
                  <a:srgbClr val="3F21F1"/>
                </a:solidFill>
                <a:latin typeface="+mn-lt"/>
                <a:ea typeface="+mn-ea"/>
              </a:defRPr>
            </a:lvl1pPr>
          </a:lstStyle>
          <a:p>
            <a:pPr>
              <a:defRPr/>
            </a:pPr>
            <a:r>
              <a:rPr lang="en-US" altLang="zh-CN" dirty="0" smtClean="0"/>
              <a:t>Big Data Computing Technology, 2017 Fall</a:t>
            </a:r>
            <a:endParaRPr lang="zh-CN" altLang="en-US" dirty="0"/>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defRPr>
            </a:lvl1pPr>
          </a:lstStyle>
          <a:p>
            <a:pPr>
              <a:defRPr/>
            </a:pPr>
            <a:fld id="{740B1466-B9A4-434F-A814-9913A65E28AC}"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0.emf"/></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hyperlink" Target="http://hama.apache.org/index.html" TargetMode="Externa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oleObject" Target="../embeddings/oleObject1.bin"/><Relationship Id="rId4" Type="http://schemas.openxmlformats.org/officeDocument/2006/relationships/image" Target="../media/image2.jpe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http://www.myexception.cn/img/2012/06/28/1154182720.png"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23.emf"/></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24.emf"/></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http://www.52ml.net/images/040821c3b6a4fe6e21df679e7bb4c40a.png" TargetMode="Externa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cstate="print">
            <a:alphaModFix amt="78000"/>
          </a:blip>
          <a:srcRect/>
          <a:tile tx="0" ty="0" sx="100000" sy="100000" flip="none" algn="tl"/>
        </a:blipFill>
        <a:effectLst/>
      </p:bgPr>
    </p:bg>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4"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609600" y="990600"/>
            <a:ext cx="7924800" cy="3816429"/>
          </a:xfrm>
          <a:prstGeom prst="rect">
            <a:avLst/>
          </a:prstGeom>
          <a:noFill/>
          <a:ln w="9525">
            <a:noFill/>
            <a:miter lim="800000"/>
            <a:headEnd/>
            <a:tailEnd/>
          </a:ln>
        </p:spPr>
        <p:txBody>
          <a:bodyPr wrap="square">
            <a:spAutoFit/>
          </a:bodyPr>
          <a:lstStyle/>
          <a:p>
            <a:pPr algn="ctr"/>
            <a:endParaRPr lang="en-US" altLang="zh-CN" sz="4400" dirty="0" smtClean="0">
              <a:solidFill>
                <a:srgbClr val="002060"/>
              </a:solidFill>
              <a:latin typeface="Calibri" pitchFamily="34" charset="0"/>
            </a:endParaRPr>
          </a:p>
          <a:p>
            <a:pPr algn="ctr"/>
            <a:r>
              <a:rPr lang="en-US" altLang="zh-CN" sz="4400" b="1" dirty="0" smtClean="0">
                <a:solidFill>
                  <a:srgbClr val="002060"/>
                </a:solidFill>
                <a:latin typeface="Calibri" pitchFamily="34" charset="0"/>
              </a:rPr>
              <a:t>Lecture 12 </a:t>
            </a:r>
            <a:r>
              <a:rPr lang="zh-CN" altLang="en-US" sz="4400" b="1" dirty="0" smtClean="0">
                <a:solidFill>
                  <a:srgbClr val="002060"/>
                </a:solidFill>
                <a:latin typeface="Calibri" pitchFamily="34" charset="0"/>
              </a:rPr>
              <a:t>图并行计算框架</a:t>
            </a:r>
            <a:endParaRPr lang="en-US" altLang="zh-CN" sz="4400" b="1" dirty="0" smtClean="0">
              <a:solidFill>
                <a:srgbClr val="002060"/>
              </a:solidFill>
              <a:latin typeface="Calibri" pitchFamily="34" charset="0"/>
            </a:endParaRPr>
          </a:p>
          <a:p>
            <a:pPr lvl="5">
              <a:lnSpc>
                <a:spcPct val="150000"/>
              </a:lnSpc>
              <a:spcBef>
                <a:spcPts val="1200"/>
              </a:spcBef>
              <a:buFont typeface="Wingdings" pitchFamily="2" charset="2"/>
              <a:buChar char="n"/>
            </a:pPr>
            <a:r>
              <a:rPr lang="zh-CN" altLang="en-US" sz="3200" b="1" dirty="0" smtClean="0">
                <a:solidFill>
                  <a:srgbClr val="002060"/>
                </a:solidFill>
                <a:latin typeface="Calibri" panose="020F0502020204030204" pitchFamily="34" charset="0"/>
                <a:ea typeface="宋体" panose="02010600030101010101" pitchFamily="2" charset="-122"/>
              </a:rPr>
              <a:t>  图计算问题</a:t>
            </a:r>
            <a:endParaRPr lang="en-US" altLang="zh-CN" sz="3200" b="1" dirty="0" smtClean="0">
              <a:solidFill>
                <a:srgbClr val="002060"/>
              </a:solidFill>
              <a:latin typeface="Calibri" panose="020F0502020204030204" pitchFamily="34" charset="0"/>
              <a:ea typeface="宋体" panose="02010600030101010101" pitchFamily="2" charset="-122"/>
            </a:endParaRPr>
          </a:p>
          <a:p>
            <a:pPr lvl="5">
              <a:lnSpc>
                <a:spcPct val="150000"/>
              </a:lnSpc>
              <a:buFont typeface="Wingdings" pitchFamily="2" charset="2"/>
              <a:buChar char="n"/>
            </a:pPr>
            <a:r>
              <a:rPr lang="en-US" altLang="zh-CN" sz="3200" b="1" dirty="0" smtClean="0">
                <a:solidFill>
                  <a:srgbClr val="002060"/>
                </a:solidFill>
                <a:latin typeface="Calibri" panose="020F0502020204030204" pitchFamily="34" charset="0"/>
                <a:ea typeface="宋体" panose="02010600030101010101" pitchFamily="2" charset="-122"/>
              </a:rPr>
              <a:t>  BSP</a:t>
            </a:r>
            <a:r>
              <a:rPr lang="zh-CN" altLang="en-US" sz="3200" b="1" dirty="0" smtClean="0">
                <a:solidFill>
                  <a:srgbClr val="002060"/>
                </a:solidFill>
                <a:latin typeface="Calibri" panose="020F0502020204030204" pitchFamily="34" charset="0"/>
                <a:ea typeface="宋体" panose="02010600030101010101" pitchFamily="2" charset="-122"/>
              </a:rPr>
              <a:t>图计算模型</a:t>
            </a:r>
            <a:endParaRPr lang="en-US" altLang="zh-CN" sz="3200" b="1" dirty="0" smtClean="0">
              <a:solidFill>
                <a:srgbClr val="002060"/>
              </a:solidFill>
              <a:latin typeface="Calibri" panose="020F0502020204030204" pitchFamily="34" charset="0"/>
              <a:ea typeface="宋体" panose="02010600030101010101" pitchFamily="2" charset="-122"/>
            </a:endParaRPr>
          </a:p>
          <a:p>
            <a:pPr lvl="5">
              <a:lnSpc>
                <a:spcPct val="150000"/>
              </a:lnSpc>
              <a:buFont typeface="Wingdings" pitchFamily="2" charset="2"/>
              <a:buChar char="n"/>
            </a:pPr>
            <a:r>
              <a:rPr lang="zh-CN" altLang="en-US" sz="3200" b="1" dirty="0" smtClean="0">
                <a:solidFill>
                  <a:srgbClr val="002060"/>
                </a:solidFill>
                <a:latin typeface="Calibri" panose="020F0502020204030204" pitchFamily="34" charset="0"/>
                <a:ea typeface="宋体" panose="02010600030101010101" pitchFamily="2" charset="-122"/>
              </a:rPr>
              <a:t>  图计算</a:t>
            </a:r>
            <a:r>
              <a:rPr lang="zh-CN" altLang="en-US" sz="3200" b="1" dirty="0" smtClean="0">
                <a:solidFill>
                  <a:srgbClr val="002060"/>
                </a:solidFill>
                <a:latin typeface="Calibri" panose="020F0502020204030204" pitchFamily="34" charset="0"/>
                <a:ea typeface="宋体" panose="02010600030101010101" pitchFamily="2" charset="-122"/>
              </a:rPr>
              <a:t>架构</a:t>
            </a:r>
            <a:endParaRPr lang="en-US" altLang="zh-CN" sz="4400" dirty="0">
              <a:solidFill>
                <a:srgbClr val="002060"/>
              </a:solidFill>
              <a:latin typeface="Calibri"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10</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031966" cy="646331"/>
          </a:xfrm>
          <a:prstGeom prst="rect">
            <a:avLst/>
          </a:prstGeom>
          <a:noFill/>
          <a:ln w="9525">
            <a:noFill/>
            <a:miter lim="800000"/>
            <a:headEnd/>
            <a:tailEnd/>
          </a:ln>
        </p:spPr>
        <p:txBody>
          <a:bodyPr wrap="square">
            <a:spAutoFit/>
          </a:bodyPr>
          <a:lstStyle/>
          <a:p>
            <a:r>
              <a:rPr lang="en-US" altLang="zh-CN" sz="3600" b="1" dirty="0" smtClean="0">
                <a:solidFill>
                  <a:srgbClr val="0823A8"/>
                </a:solidFill>
                <a:latin typeface="Calibri" pitchFamily="34" charset="0"/>
              </a:rPr>
              <a:t>BSP</a:t>
            </a:r>
            <a:r>
              <a:rPr lang="zh-CN" altLang="en-US" sz="3600" b="1" dirty="0" smtClean="0">
                <a:solidFill>
                  <a:srgbClr val="0823A8"/>
                </a:solidFill>
                <a:latin typeface="Calibri" pitchFamily="34" charset="0"/>
              </a:rPr>
              <a:t>模型</a:t>
            </a:r>
            <a:endParaRPr lang="zh-CN" altLang="en-US" sz="3600" b="1" dirty="0">
              <a:solidFill>
                <a:srgbClr val="0823A8"/>
              </a:solidFill>
              <a:latin typeface="Calibri" pitchFamily="34" charset="0"/>
            </a:endParaRPr>
          </a:p>
        </p:txBody>
      </p:sp>
      <p:sp>
        <p:nvSpPr>
          <p:cNvPr id="3" name="矩形 2"/>
          <p:cNvSpPr/>
          <p:nvPr/>
        </p:nvSpPr>
        <p:spPr>
          <a:xfrm>
            <a:off x="762000" y="1828800"/>
            <a:ext cx="7924800" cy="2308324"/>
          </a:xfrm>
          <a:prstGeom prst="rect">
            <a:avLst/>
          </a:prstGeom>
        </p:spPr>
        <p:txBody>
          <a:bodyPr wrap="square">
            <a:spAutoFit/>
          </a:bodyPr>
          <a:lstStyle/>
          <a:p>
            <a:r>
              <a:rPr lang="en-US" altLang="zh-CN" sz="2400" dirty="0" smtClean="0"/>
              <a:t>      BSP</a:t>
            </a:r>
            <a:r>
              <a:rPr lang="zh-CN" altLang="en-US" sz="2400" dirty="0"/>
              <a:t>（</a:t>
            </a:r>
            <a:r>
              <a:rPr lang="en-US" altLang="zh-CN" sz="2400" dirty="0"/>
              <a:t>Bulk Synchronous Parallel</a:t>
            </a:r>
            <a:r>
              <a:rPr lang="zh-CN" altLang="en-US" sz="2400" dirty="0"/>
              <a:t>）整体同步并行</a:t>
            </a:r>
            <a:r>
              <a:rPr lang="zh-CN" altLang="en-US" sz="2400" dirty="0" smtClean="0"/>
              <a:t>模型是</a:t>
            </a:r>
            <a:r>
              <a:rPr lang="zh-CN" altLang="en-US" sz="2400" dirty="0"/>
              <a:t>英国科学家</a:t>
            </a:r>
            <a:r>
              <a:rPr lang="en-US" altLang="zh-CN" sz="2400" dirty="0"/>
              <a:t>Leslie G</a:t>
            </a:r>
            <a:r>
              <a:rPr lang="en-US" altLang="zh-CN" sz="2400" dirty="0" smtClean="0"/>
              <a:t>. Valiant</a:t>
            </a:r>
            <a:r>
              <a:rPr lang="zh-CN" altLang="en-US" sz="2400" dirty="0"/>
              <a:t>于</a:t>
            </a:r>
            <a:r>
              <a:rPr lang="en-US" altLang="zh-CN" sz="2400" dirty="0"/>
              <a:t>20</a:t>
            </a:r>
            <a:r>
              <a:rPr lang="zh-CN" altLang="en-US" sz="2400" dirty="0"/>
              <a:t>世纪</a:t>
            </a:r>
            <a:r>
              <a:rPr lang="en-US" altLang="zh-CN" sz="2400" dirty="0"/>
              <a:t>80</a:t>
            </a:r>
            <a:r>
              <a:rPr lang="zh-CN" altLang="en-US" sz="2400" dirty="0"/>
              <a:t>年代提出的一个</a:t>
            </a:r>
            <a:r>
              <a:rPr lang="zh-CN" altLang="en-US" sz="2400" dirty="0" smtClean="0"/>
              <a:t>并行计算</a:t>
            </a:r>
            <a:r>
              <a:rPr lang="zh-CN" altLang="en-US" sz="2400" dirty="0" smtClean="0">
                <a:solidFill>
                  <a:srgbClr val="FF0000"/>
                </a:solidFill>
              </a:rPr>
              <a:t>逻辑</a:t>
            </a:r>
            <a:r>
              <a:rPr lang="zh-CN" altLang="en-US" sz="2400" dirty="0">
                <a:solidFill>
                  <a:srgbClr val="FF0000"/>
                </a:solidFill>
              </a:rPr>
              <a:t>概念模型</a:t>
            </a:r>
            <a:r>
              <a:rPr lang="zh-CN" altLang="en-US" sz="2400" dirty="0"/>
              <a:t>。其组成包含三个部分：</a:t>
            </a:r>
          </a:p>
          <a:p>
            <a:pPr lvl="1">
              <a:buFont typeface="Wingdings" pitchFamily="2" charset="2"/>
              <a:buChar char="l"/>
            </a:pPr>
            <a:r>
              <a:rPr lang="zh-CN" altLang="en-US" sz="2400" dirty="0" smtClean="0"/>
              <a:t>  组件</a:t>
            </a:r>
            <a:r>
              <a:rPr lang="zh-CN" altLang="en-US" sz="2400" dirty="0"/>
              <a:t>：</a:t>
            </a:r>
            <a:r>
              <a:rPr lang="zh-CN" altLang="en-US" sz="2400" dirty="0" smtClean="0"/>
              <a:t>每个</a:t>
            </a:r>
            <a:r>
              <a:rPr lang="zh-CN" altLang="en-US" sz="2400" dirty="0"/>
              <a:t>组件由处理器和存储器</a:t>
            </a:r>
            <a:r>
              <a:rPr lang="zh-CN" altLang="en-US" sz="2400" dirty="0" smtClean="0"/>
              <a:t>组成 </a:t>
            </a:r>
            <a:endParaRPr lang="zh-CN" altLang="en-US" sz="2400" dirty="0"/>
          </a:p>
          <a:p>
            <a:pPr lvl="1">
              <a:buFont typeface="Wingdings" pitchFamily="2" charset="2"/>
              <a:buChar char="l"/>
            </a:pPr>
            <a:r>
              <a:rPr lang="zh-CN" altLang="en-US" sz="2400" dirty="0" smtClean="0"/>
              <a:t>  路由器</a:t>
            </a:r>
            <a:r>
              <a:rPr lang="zh-CN" altLang="en-US" sz="2400" dirty="0"/>
              <a:t>：</a:t>
            </a:r>
            <a:r>
              <a:rPr lang="zh-CN" altLang="en-US" sz="2400" dirty="0" smtClean="0"/>
              <a:t>用于</a:t>
            </a:r>
            <a:r>
              <a:rPr lang="zh-CN" altLang="en-US" sz="2400" dirty="0"/>
              <a:t>实现各组件之间点对点的消息</a:t>
            </a:r>
            <a:r>
              <a:rPr lang="zh-CN" altLang="en-US" sz="2400" dirty="0" smtClean="0"/>
              <a:t>传递</a:t>
            </a:r>
            <a:endParaRPr lang="zh-CN" altLang="en-US" sz="2400" dirty="0"/>
          </a:p>
          <a:p>
            <a:pPr lvl="1">
              <a:buFont typeface="Wingdings" pitchFamily="2" charset="2"/>
              <a:buChar char="l"/>
            </a:pPr>
            <a:r>
              <a:rPr lang="zh-CN" altLang="en-US" sz="2400" dirty="0" smtClean="0"/>
              <a:t>  全局时钟：用于</a:t>
            </a:r>
            <a:r>
              <a:rPr lang="zh-CN" altLang="en-US" sz="2400" dirty="0"/>
              <a:t>同步全部或部分的</a:t>
            </a:r>
            <a:r>
              <a:rPr lang="zh-CN" altLang="en-US" sz="2400" dirty="0" smtClean="0"/>
              <a:t>组件</a:t>
            </a:r>
            <a:endParaRPr lang="zh-CN" altLang="en-US" sz="2400" dirty="0"/>
          </a:p>
        </p:txBody>
      </p:sp>
      <p:pic>
        <p:nvPicPr>
          <p:cNvPr id="2" name="图片 1"/>
          <p:cNvPicPr>
            <a:picLocks noChangeAspect="1"/>
          </p:cNvPicPr>
          <p:nvPr/>
        </p:nvPicPr>
        <p:blipFill>
          <a:blip r:embed="rId4" cstate="print"/>
          <a:stretch>
            <a:fillRect/>
          </a:stretch>
        </p:blipFill>
        <p:spPr>
          <a:xfrm>
            <a:off x="990600" y="4191000"/>
            <a:ext cx="7315200" cy="2514600"/>
          </a:xfrm>
          <a:prstGeom prst="rect">
            <a:avLst/>
          </a:prstGeom>
        </p:spPr>
      </p:pic>
    </p:spTree>
    <p:extLst>
      <p:ext uri="{BB962C8B-B14F-4D97-AF65-F5344CB8AC3E}">
        <p14:creationId xmlns="" xmlns:p14="http://schemas.microsoft.com/office/powerpoint/2010/main" val="30359028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11</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793966" cy="646331"/>
          </a:xfrm>
          <a:prstGeom prst="rect">
            <a:avLst/>
          </a:prstGeom>
          <a:noFill/>
          <a:ln w="9525">
            <a:noFill/>
            <a:miter lim="800000"/>
            <a:headEnd/>
            <a:tailEnd/>
          </a:ln>
        </p:spPr>
        <p:txBody>
          <a:bodyPr wrap="square">
            <a:spAutoFit/>
          </a:bodyPr>
          <a:lstStyle/>
          <a:p>
            <a:r>
              <a:rPr lang="en-US" altLang="zh-CN" sz="3600" b="1" dirty="0" smtClean="0">
                <a:solidFill>
                  <a:srgbClr val="0823A8"/>
                </a:solidFill>
                <a:latin typeface="Calibri" pitchFamily="34" charset="0"/>
              </a:rPr>
              <a:t>BSP</a:t>
            </a:r>
            <a:r>
              <a:rPr lang="zh-CN" altLang="en-US" sz="3600" b="1" dirty="0" smtClean="0">
                <a:solidFill>
                  <a:srgbClr val="0823A8"/>
                </a:solidFill>
                <a:latin typeface="Calibri" pitchFamily="34" charset="0"/>
              </a:rPr>
              <a:t>超步（</a:t>
            </a:r>
            <a:r>
              <a:rPr lang="en-US" altLang="zh-CN" sz="3600" b="1" dirty="0" err="1" smtClean="0">
                <a:solidFill>
                  <a:srgbClr val="0823A8"/>
                </a:solidFill>
                <a:latin typeface="Calibri" pitchFamily="34" charset="0"/>
              </a:rPr>
              <a:t>Superstep</a:t>
            </a:r>
            <a:r>
              <a:rPr lang="zh-CN" altLang="en-US" sz="3600" b="1" dirty="0" smtClean="0">
                <a:solidFill>
                  <a:srgbClr val="0823A8"/>
                </a:solidFill>
                <a:latin typeface="Calibri" pitchFamily="34" charset="0"/>
              </a:rPr>
              <a:t>）</a:t>
            </a:r>
            <a:endParaRPr lang="zh-CN" altLang="en-US" sz="3600" b="1" dirty="0">
              <a:solidFill>
                <a:srgbClr val="0823A8"/>
              </a:solidFill>
              <a:latin typeface="Calibri" pitchFamily="34" charset="0"/>
            </a:endParaRPr>
          </a:p>
        </p:txBody>
      </p:sp>
      <p:sp>
        <p:nvSpPr>
          <p:cNvPr id="3" name="矩形 2"/>
          <p:cNvSpPr/>
          <p:nvPr/>
        </p:nvSpPr>
        <p:spPr>
          <a:xfrm>
            <a:off x="762000" y="1752600"/>
            <a:ext cx="7848600" cy="1631216"/>
          </a:xfrm>
          <a:prstGeom prst="rect">
            <a:avLst/>
          </a:prstGeom>
        </p:spPr>
        <p:txBody>
          <a:bodyPr wrap="square">
            <a:spAutoFit/>
          </a:bodyPr>
          <a:lstStyle/>
          <a:p>
            <a:r>
              <a:rPr lang="en-US" altLang="zh-CN" sz="2000" dirty="0" smtClean="0"/>
              <a:t>      BSP</a:t>
            </a:r>
            <a:r>
              <a:rPr lang="zh-CN" altLang="en-US" sz="2000" dirty="0"/>
              <a:t>的核心思想</a:t>
            </a:r>
            <a:r>
              <a:rPr lang="zh-CN" altLang="en-US" sz="2000" dirty="0" smtClean="0"/>
              <a:t>是</a:t>
            </a:r>
            <a:r>
              <a:rPr lang="en-US" altLang="zh-CN" sz="2000" dirty="0" smtClean="0"/>
              <a:t>: </a:t>
            </a:r>
            <a:r>
              <a:rPr lang="zh-CN" altLang="en-US" sz="2000" dirty="0" smtClean="0"/>
              <a:t>将</a:t>
            </a:r>
            <a:r>
              <a:rPr lang="zh-CN" altLang="en-US" sz="2000" dirty="0"/>
              <a:t>任务分步完成，通过</a:t>
            </a:r>
            <a:r>
              <a:rPr lang="zh-CN" altLang="en-US" sz="2000" dirty="0" smtClean="0"/>
              <a:t>定义</a:t>
            </a:r>
            <a:r>
              <a:rPr lang="en-US" altLang="zh-CN" sz="2000" dirty="0" err="1" smtClean="0"/>
              <a:t>SuperStep</a:t>
            </a:r>
            <a:r>
              <a:rPr lang="en-US" altLang="zh-CN" sz="2000" dirty="0" smtClean="0"/>
              <a:t> </a:t>
            </a:r>
            <a:r>
              <a:rPr lang="en-US" altLang="zh-CN" sz="2000" dirty="0"/>
              <a:t>(</a:t>
            </a:r>
            <a:r>
              <a:rPr lang="zh-CN" altLang="en-US" sz="2000" dirty="0"/>
              <a:t>超步</a:t>
            </a:r>
            <a:r>
              <a:rPr lang="en-US" altLang="zh-CN" sz="2000" dirty="0" smtClean="0"/>
              <a:t>)</a:t>
            </a:r>
            <a:r>
              <a:rPr lang="zh-CN" altLang="en-US" sz="2000" dirty="0" smtClean="0"/>
              <a:t>来</a:t>
            </a:r>
            <a:r>
              <a:rPr lang="zh-CN" altLang="en-US" sz="2000" dirty="0"/>
              <a:t>完成任务的分步计算。也就是</a:t>
            </a:r>
            <a:r>
              <a:rPr lang="zh-CN" altLang="en-US" sz="2000" dirty="0">
                <a:solidFill>
                  <a:srgbClr val="FF0000"/>
                </a:solidFill>
              </a:rPr>
              <a:t>将一</a:t>
            </a:r>
            <a:r>
              <a:rPr lang="zh-CN" altLang="en-US" sz="2000" dirty="0" smtClean="0">
                <a:solidFill>
                  <a:srgbClr val="FF0000"/>
                </a:solidFill>
              </a:rPr>
              <a:t>个大任务</a:t>
            </a:r>
            <a:r>
              <a:rPr lang="zh-CN" altLang="en-US" sz="2000" dirty="0">
                <a:solidFill>
                  <a:srgbClr val="FF0000"/>
                </a:solidFill>
              </a:rPr>
              <a:t>分解为一定数量的超</a:t>
            </a:r>
            <a:r>
              <a:rPr lang="zh-CN" altLang="en-US" sz="2000" dirty="0" smtClean="0">
                <a:solidFill>
                  <a:srgbClr val="FF0000"/>
                </a:solidFill>
              </a:rPr>
              <a:t>步</a:t>
            </a:r>
            <a:r>
              <a:rPr lang="zh-CN" altLang="en-US" sz="2000" dirty="0" smtClean="0"/>
              <a:t>，</a:t>
            </a:r>
            <a:r>
              <a:rPr lang="zh-CN" altLang="en-US" sz="2000" dirty="0"/>
              <a:t>而在每一个超步内各计算节点</a:t>
            </a:r>
            <a:r>
              <a:rPr lang="en-US" altLang="zh-CN" sz="2000" dirty="0"/>
              <a:t>(</a:t>
            </a:r>
            <a:r>
              <a:rPr lang="zh-CN" altLang="en-US" sz="2000" dirty="0" smtClean="0"/>
              <a:t>即组件，</a:t>
            </a:r>
            <a:r>
              <a:rPr lang="en-US" altLang="zh-CN" sz="2000" dirty="0" smtClean="0"/>
              <a:t>Virtual </a:t>
            </a:r>
            <a:r>
              <a:rPr lang="en-US" altLang="zh-CN" sz="2000" dirty="0"/>
              <a:t>Processor</a:t>
            </a:r>
            <a:r>
              <a:rPr lang="zh-CN" altLang="en-US" sz="2000" dirty="0"/>
              <a:t>代表</a:t>
            </a:r>
            <a:r>
              <a:rPr lang="en-US" altLang="zh-CN" sz="2000" dirty="0" smtClean="0"/>
              <a:t>) </a:t>
            </a:r>
            <a:r>
              <a:rPr lang="zh-CN" altLang="en-US" sz="2000" dirty="0" smtClean="0"/>
              <a:t>独立</a:t>
            </a:r>
            <a:r>
              <a:rPr lang="zh-CN" altLang="en-US" sz="2000" dirty="0"/>
              <a:t>地完成本地的计算任务，将计算结果进行本地存储和远程传递以后，在全局时钟的控制下进入下一个超步。</a:t>
            </a:r>
          </a:p>
        </p:txBody>
      </p:sp>
      <p:pic>
        <p:nvPicPr>
          <p:cNvPr id="4" name="图片 3"/>
          <p:cNvPicPr>
            <a:picLocks noChangeAspect="1"/>
          </p:cNvPicPr>
          <p:nvPr/>
        </p:nvPicPr>
        <p:blipFill>
          <a:blip r:embed="rId4" cstate="print"/>
          <a:stretch>
            <a:fillRect/>
          </a:stretch>
        </p:blipFill>
        <p:spPr>
          <a:xfrm>
            <a:off x="2057400" y="3505200"/>
            <a:ext cx="5013435" cy="3164625"/>
          </a:xfrm>
          <a:prstGeom prst="rect">
            <a:avLst/>
          </a:prstGeom>
        </p:spPr>
      </p:pic>
    </p:spTree>
    <p:extLst>
      <p:ext uri="{BB962C8B-B14F-4D97-AF65-F5344CB8AC3E}">
        <p14:creationId xmlns="" xmlns:p14="http://schemas.microsoft.com/office/powerpoint/2010/main" val="37691730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12</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62000" y="1219200"/>
            <a:ext cx="7924800" cy="646331"/>
          </a:xfrm>
          <a:prstGeom prst="rect">
            <a:avLst/>
          </a:prstGeom>
          <a:noFill/>
          <a:ln w="9525">
            <a:noFill/>
            <a:miter lim="800000"/>
            <a:headEnd/>
            <a:tailEnd/>
          </a:ln>
        </p:spPr>
        <p:txBody>
          <a:bodyPr>
            <a:spAutoFit/>
          </a:bodyPr>
          <a:lstStyle/>
          <a:p>
            <a:r>
              <a:rPr lang="en-US" altLang="zh-CN" sz="3600" b="1" dirty="0" smtClean="0">
                <a:solidFill>
                  <a:srgbClr val="0823A8"/>
                </a:solidFill>
                <a:latin typeface="Calibri" pitchFamily="34" charset="0"/>
              </a:rPr>
              <a:t>BSP</a:t>
            </a:r>
            <a:r>
              <a:rPr lang="zh-CN" altLang="en-US" sz="3600" b="1" dirty="0" smtClean="0">
                <a:solidFill>
                  <a:srgbClr val="0823A8"/>
                </a:solidFill>
                <a:latin typeface="Calibri" pitchFamily="34" charset="0"/>
              </a:rPr>
              <a:t>计算过程</a:t>
            </a:r>
            <a:endParaRPr lang="zh-CN" altLang="en-US" sz="3600" b="1" dirty="0">
              <a:solidFill>
                <a:srgbClr val="0823A8"/>
              </a:solidFill>
              <a:latin typeface="Calibri" pitchFamily="34" charset="0"/>
            </a:endParaRPr>
          </a:p>
        </p:txBody>
      </p:sp>
      <p:sp>
        <p:nvSpPr>
          <p:cNvPr id="3" name="矩形 2"/>
          <p:cNvSpPr/>
          <p:nvPr/>
        </p:nvSpPr>
        <p:spPr>
          <a:xfrm>
            <a:off x="762000" y="2057400"/>
            <a:ext cx="7924800" cy="3139321"/>
          </a:xfrm>
          <a:prstGeom prst="rect">
            <a:avLst/>
          </a:prstGeom>
        </p:spPr>
        <p:txBody>
          <a:bodyPr wrap="square">
            <a:spAutoFit/>
          </a:bodyPr>
          <a:lstStyle/>
          <a:p>
            <a:r>
              <a:rPr lang="zh-CN" altLang="en-US" sz="2400" b="1" dirty="0" smtClean="0"/>
              <a:t>本地</a:t>
            </a:r>
            <a:r>
              <a:rPr lang="zh-CN" altLang="en-US" sz="2400" b="1" dirty="0"/>
              <a:t>计算</a:t>
            </a:r>
            <a:r>
              <a:rPr lang="zh-CN" altLang="en-US" sz="2400" dirty="0"/>
              <a:t>：在一个超步内</a:t>
            </a:r>
            <a:r>
              <a:rPr lang="zh-CN" altLang="en-US" sz="2400" dirty="0" smtClean="0"/>
              <a:t>，处理节点（</a:t>
            </a:r>
            <a:r>
              <a:rPr lang="en-US" altLang="zh-CN" sz="2400" dirty="0"/>
              <a:t>Virtual Processor</a:t>
            </a:r>
            <a:r>
              <a:rPr lang="zh-CN" altLang="en-US" sz="2400" dirty="0"/>
              <a:t>）从自身存储器读取数据进行计算；</a:t>
            </a:r>
          </a:p>
          <a:p>
            <a:pPr>
              <a:spcBef>
                <a:spcPts val="1800"/>
              </a:spcBef>
            </a:pPr>
            <a:r>
              <a:rPr lang="zh-CN" altLang="en-US" sz="2400" b="1" dirty="0"/>
              <a:t>全局通信</a:t>
            </a:r>
            <a:r>
              <a:rPr lang="zh-CN" altLang="en-US" sz="2400" dirty="0"/>
              <a:t>：每个处理器通过发送和接受消息，与远程节点交换数据；</a:t>
            </a:r>
          </a:p>
          <a:p>
            <a:pPr>
              <a:spcBef>
                <a:spcPts val="1800"/>
              </a:spcBef>
            </a:pPr>
            <a:r>
              <a:rPr lang="zh-CN" altLang="en-US" sz="2400" b="1" dirty="0"/>
              <a:t>栅栏同步</a:t>
            </a:r>
            <a:r>
              <a:rPr lang="zh-CN" altLang="en-US" sz="2400" dirty="0"/>
              <a:t>：当一个处理器遇到栅栏（</a:t>
            </a:r>
            <a:r>
              <a:rPr lang="en-US" altLang="zh-CN" sz="2400" dirty="0"/>
              <a:t>Barrier</a:t>
            </a:r>
            <a:r>
              <a:rPr lang="zh-CN" altLang="en-US" sz="2400" dirty="0"/>
              <a:t>）时，会停下等到其他所有处理器完成计算；每一次</a:t>
            </a:r>
            <a:r>
              <a:rPr lang="en-US" altLang="zh-CN" sz="2400" dirty="0"/>
              <a:t>Barrier</a:t>
            </a:r>
            <a:r>
              <a:rPr lang="zh-CN" altLang="en-US" sz="2400" dirty="0"/>
              <a:t>同步也是前一个超步的完成和下一个超步的开始</a:t>
            </a:r>
            <a:r>
              <a:rPr lang="zh-CN" altLang="en-US" sz="2400" dirty="0" smtClean="0"/>
              <a:t>。</a:t>
            </a:r>
            <a:endParaRPr lang="en-US" altLang="zh-CN" sz="2400" dirty="0" smtClean="0"/>
          </a:p>
        </p:txBody>
      </p:sp>
    </p:spTree>
    <p:extLst>
      <p:ext uri="{BB962C8B-B14F-4D97-AF65-F5344CB8AC3E}">
        <p14:creationId xmlns="" xmlns:p14="http://schemas.microsoft.com/office/powerpoint/2010/main" val="21526973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13</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zh-CN" altLang="en-US" sz="3600" b="1" dirty="0" smtClean="0">
                <a:solidFill>
                  <a:srgbClr val="0823A8"/>
                </a:solidFill>
                <a:latin typeface="Calibri" pitchFamily="34" charset="0"/>
              </a:rPr>
              <a:t>计算流程</a:t>
            </a:r>
            <a:endParaRPr lang="zh-CN" altLang="en-US" sz="3600" b="1" dirty="0">
              <a:solidFill>
                <a:srgbClr val="0823A8"/>
              </a:solidFill>
              <a:latin typeface="Calibri" pitchFamily="34" charset="0"/>
            </a:endParaRPr>
          </a:p>
        </p:txBody>
      </p:sp>
      <p:sp>
        <p:nvSpPr>
          <p:cNvPr id="3" name="矩形 2"/>
          <p:cNvSpPr/>
          <p:nvPr/>
        </p:nvSpPr>
        <p:spPr>
          <a:xfrm>
            <a:off x="762000" y="1752600"/>
            <a:ext cx="2971800" cy="3770263"/>
          </a:xfrm>
          <a:prstGeom prst="rect">
            <a:avLst/>
          </a:prstGeom>
        </p:spPr>
        <p:txBody>
          <a:bodyPr wrap="square">
            <a:spAutoFit/>
          </a:bodyPr>
          <a:lstStyle/>
          <a:p>
            <a:pPr lvl="0">
              <a:buFont typeface="Wingdings" pitchFamily="2" charset="2"/>
              <a:buChar char="l"/>
            </a:pPr>
            <a:r>
              <a:rPr lang="zh-CN" altLang="en-US" dirty="0" smtClean="0"/>
              <a:t> 不同</a:t>
            </a:r>
            <a:r>
              <a:rPr lang="zh-CN" altLang="en-US" dirty="0"/>
              <a:t>超步的计算单元可以设置为相同或不相同（比如在</a:t>
            </a:r>
            <a:r>
              <a:rPr lang="en-US" altLang="zh-CN" dirty="0" err="1"/>
              <a:t>Superstep</a:t>
            </a:r>
            <a:r>
              <a:rPr lang="en-US" altLang="zh-CN" dirty="0"/>
              <a:t> 0</a:t>
            </a:r>
            <a:r>
              <a:rPr lang="zh-CN" altLang="en-US" dirty="0"/>
              <a:t>，</a:t>
            </a:r>
            <a:r>
              <a:rPr lang="en-US" altLang="zh-CN" dirty="0" err="1"/>
              <a:t>Superstep</a:t>
            </a:r>
            <a:r>
              <a:rPr lang="en-US" altLang="zh-CN" dirty="0"/>
              <a:t> 1</a:t>
            </a:r>
            <a:r>
              <a:rPr lang="zh-CN" altLang="en-US" dirty="0"/>
              <a:t>这两步内</a:t>
            </a:r>
            <a:r>
              <a:rPr lang="zh-CN" altLang="en-US" dirty="0" smtClean="0"/>
              <a:t>，</a:t>
            </a:r>
            <a:r>
              <a:rPr lang="en-US" altLang="zh-CN" dirty="0" smtClean="0"/>
              <a:t>Peer1</a:t>
            </a:r>
            <a:r>
              <a:rPr lang="zh-CN" altLang="en-US" dirty="0" smtClean="0"/>
              <a:t>与</a:t>
            </a:r>
            <a:r>
              <a:rPr lang="en-US" altLang="zh-CN" dirty="0" smtClean="0"/>
              <a:t>Peer </a:t>
            </a:r>
            <a:r>
              <a:rPr lang="en-US" altLang="zh-CN" dirty="0"/>
              <a:t>2</a:t>
            </a:r>
            <a:r>
              <a:rPr lang="zh-CN" altLang="en-US" dirty="0"/>
              <a:t>执行不同的计算步骤</a:t>
            </a:r>
            <a:r>
              <a:rPr lang="en-US" altLang="zh-CN" dirty="0"/>
              <a:t>A</a:t>
            </a:r>
            <a:r>
              <a:rPr lang="zh-CN" altLang="en-US" dirty="0"/>
              <a:t>和</a:t>
            </a:r>
            <a:r>
              <a:rPr lang="en-US" altLang="zh-CN" dirty="0"/>
              <a:t>D</a:t>
            </a:r>
            <a:r>
              <a:rPr lang="zh-CN" altLang="en-US" dirty="0"/>
              <a:t>，</a:t>
            </a:r>
            <a:r>
              <a:rPr lang="zh-CN" altLang="en-US" dirty="0" smtClean="0"/>
              <a:t>但</a:t>
            </a:r>
            <a:r>
              <a:rPr lang="en-US" altLang="zh-CN" dirty="0" smtClean="0"/>
              <a:t>Peer </a:t>
            </a:r>
            <a:r>
              <a:rPr lang="en-US" altLang="zh-CN" dirty="0"/>
              <a:t>5</a:t>
            </a:r>
            <a:r>
              <a:rPr lang="zh-CN" altLang="en-US" dirty="0" smtClean="0"/>
              <a:t>与</a:t>
            </a:r>
            <a:r>
              <a:rPr lang="en-US" altLang="zh-CN" dirty="0" smtClean="0"/>
              <a:t>Peer </a:t>
            </a:r>
            <a:r>
              <a:rPr lang="en-US" altLang="zh-CN" dirty="0"/>
              <a:t>6</a:t>
            </a:r>
            <a:r>
              <a:rPr lang="zh-CN" altLang="en-US" dirty="0"/>
              <a:t>却一直执行相同的计算步骤</a:t>
            </a:r>
            <a:r>
              <a:rPr lang="en-US" altLang="zh-CN" dirty="0"/>
              <a:t>C</a:t>
            </a:r>
            <a:r>
              <a:rPr lang="zh-CN" altLang="en-US" dirty="0"/>
              <a:t>）；</a:t>
            </a:r>
            <a:endParaRPr lang="en-US" altLang="zh-CN" dirty="0"/>
          </a:p>
          <a:p>
            <a:pPr lvl="0">
              <a:spcBef>
                <a:spcPts val="600"/>
              </a:spcBef>
              <a:buFont typeface="Wingdings" pitchFamily="2" charset="2"/>
              <a:buChar char="l"/>
            </a:pPr>
            <a:r>
              <a:rPr lang="zh-CN" altLang="en-US" dirty="0" smtClean="0"/>
              <a:t> 某些</a:t>
            </a:r>
            <a:r>
              <a:rPr lang="zh-CN" altLang="en-US" dirty="0"/>
              <a:t>进程在特定的超步中可以不必进行障碍同步（比如在</a:t>
            </a:r>
            <a:r>
              <a:rPr lang="en-US" altLang="zh-CN" dirty="0" err="1"/>
              <a:t>Superstep</a:t>
            </a:r>
            <a:r>
              <a:rPr lang="en-US" altLang="zh-CN" dirty="0"/>
              <a:t> 0</a:t>
            </a:r>
            <a:r>
              <a:rPr lang="zh-CN" altLang="en-US" dirty="0"/>
              <a:t>，</a:t>
            </a:r>
            <a:r>
              <a:rPr lang="en-US" altLang="zh-CN" dirty="0" err="1"/>
              <a:t>Superstep</a:t>
            </a:r>
            <a:r>
              <a:rPr lang="en-US" altLang="zh-CN" dirty="0"/>
              <a:t> 1</a:t>
            </a:r>
            <a:r>
              <a:rPr lang="zh-CN" altLang="en-US" dirty="0"/>
              <a:t>之间，</a:t>
            </a:r>
            <a:r>
              <a:rPr lang="en-US" altLang="zh-CN" dirty="0"/>
              <a:t>BSP Peer1</a:t>
            </a:r>
            <a:r>
              <a:rPr lang="zh-CN" altLang="en-US" dirty="0"/>
              <a:t>与</a:t>
            </a:r>
            <a:r>
              <a:rPr lang="en-US" altLang="zh-CN" dirty="0"/>
              <a:t>BSP Peer 2</a:t>
            </a:r>
            <a:r>
              <a:rPr lang="zh-CN" altLang="en-US" dirty="0"/>
              <a:t>在遇到</a:t>
            </a:r>
            <a:r>
              <a:rPr lang="en-US" altLang="zh-CN" dirty="0" smtClean="0"/>
              <a:t>Barrier </a:t>
            </a:r>
            <a:r>
              <a:rPr lang="en-US" altLang="zh-CN" dirty="0" err="1" smtClean="0"/>
              <a:t>Synchronizationer</a:t>
            </a:r>
            <a:r>
              <a:rPr lang="en-US" altLang="zh-CN" dirty="0" smtClean="0"/>
              <a:t> 1</a:t>
            </a:r>
            <a:endParaRPr lang="zh-CN" altLang="en-US" dirty="0"/>
          </a:p>
        </p:txBody>
      </p:sp>
      <p:pic>
        <p:nvPicPr>
          <p:cNvPr id="8" name="图片 7"/>
          <p:cNvPicPr>
            <a:picLocks noChangeAspect="1"/>
          </p:cNvPicPr>
          <p:nvPr/>
        </p:nvPicPr>
        <p:blipFill>
          <a:blip r:embed="rId4" cstate="print"/>
          <a:stretch>
            <a:fillRect/>
          </a:stretch>
        </p:blipFill>
        <p:spPr>
          <a:xfrm>
            <a:off x="3712234" y="1629489"/>
            <a:ext cx="5126966" cy="3673373"/>
          </a:xfrm>
          <a:prstGeom prst="rect">
            <a:avLst/>
          </a:prstGeom>
        </p:spPr>
      </p:pic>
      <p:sp>
        <p:nvSpPr>
          <p:cNvPr id="2" name="文本框 1"/>
          <p:cNvSpPr txBox="1"/>
          <p:nvPr/>
        </p:nvSpPr>
        <p:spPr>
          <a:xfrm>
            <a:off x="762000" y="5486400"/>
            <a:ext cx="7946366" cy="646331"/>
          </a:xfrm>
          <a:prstGeom prst="rect">
            <a:avLst/>
          </a:prstGeom>
          <a:noFill/>
        </p:spPr>
        <p:txBody>
          <a:bodyPr wrap="square" rtlCol="0">
            <a:spAutoFit/>
          </a:bodyPr>
          <a:lstStyle/>
          <a:p>
            <a:pPr lvl="0"/>
            <a:r>
              <a:rPr lang="zh-CN" altLang="en-US" dirty="0" smtClean="0"/>
              <a:t>时</a:t>
            </a:r>
            <a:r>
              <a:rPr lang="zh-CN" altLang="en-US" dirty="0"/>
              <a:t>需进行障碍同步，但</a:t>
            </a:r>
            <a:r>
              <a:rPr lang="en-US" altLang="zh-CN" dirty="0"/>
              <a:t>BSP Peer 5</a:t>
            </a:r>
            <a:r>
              <a:rPr lang="zh-CN" altLang="en-US" dirty="0"/>
              <a:t>与</a:t>
            </a:r>
            <a:r>
              <a:rPr lang="en-US" altLang="zh-CN" dirty="0"/>
              <a:t>BSP Peer 6</a:t>
            </a:r>
            <a:r>
              <a:rPr lang="zh-CN" altLang="en-US" dirty="0"/>
              <a:t>却勿需同步。在</a:t>
            </a:r>
            <a:r>
              <a:rPr lang="en-US" altLang="zh-CN" dirty="0"/>
              <a:t>Barrier </a:t>
            </a:r>
            <a:r>
              <a:rPr lang="en-US" altLang="zh-CN" dirty="0" err="1"/>
              <a:t>Synchronizationer</a:t>
            </a:r>
            <a:r>
              <a:rPr lang="en-US" altLang="zh-CN" dirty="0"/>
              <a:t> </a:t>
            </a:r>
            <a:r>
              <a:rPr lang="en-US" altLang="zh-CN" dirty="0" smtClean="0"/>
              <a:t>2 </a:t>
            </a:r>
            <a:r>
              <a:rPr lang="zh-CN" altLang="en-US" dirty="0" smtClean="0"/>
              <a:t>时</a:t>
            </a:r>
            <a:r>
              <a:rPr lang="zh-CN" altLang="en-US" dirty="0"/>
              <a:t>所有进程需要进行障碍同步）。</a:t>
            </a:r>
          </a:p>
        </p:txBody>
      </p:sp>
    </p:spTree>
    <p:extLst>
      <p:ext uri="{BB962C8B-B14F-4D97-AF65-F5344CB8AC3E}">
        <p14:creationId xmlns="" xmlns:p14="http://schemas.microsoft.com/office/powerpoint/2010/main" val="39855113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14</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en-US" altLang="zh-CN" sz="3600" b="1" dirty="0" smtClean="0">
                <a:solidFill>
                  <a:srgbClr val="0823A8"/>
                </a:solidFill>
                <a:latin typeface="Calibri" pitchFamily="34" charset="0"/>
              </a:rPr>
              <a:t>BSP</a:t>
            </a:r>
            <a:r>
              <a:rPr lang="zh-CN" altLang="en-US" sz="3600" b="1" dirty="0" smtClean="0">
                <a:solidFill>
                  <a:srgbClr val="0823A8"/>
                </a:solidFill>
                <a:latin typeface="Calibri" pitchFamily="34" charset="0"/>
              </a:rPr>
              <a:t>计算架构</a:t>
            </a:r>
            <a:endParaRPr lang="zh-CN" altLang="en-US" sz="3600" b="1" dirty="0">
              <a:solidFill>
                <a:srgbClr val="0823A8"/>
              </a:solidFill>
              <a:latin typeface="Calibri" pitchFamily="34" charset="0"/>
            </a:endParaRPr>
          </a:p>
        </p:txBody>
      </p:sp>
      <p:sp>
        <p:nvSpPr>
          <p:cNvPr id="4" name="文本框 3"/>
          <p:cNvSpPr txBox="1"/>
          <p:nvPr/>
        </p:nvSpPr>
        <p:spPr>
          <a:xfrm>
            <a:off x="762000" y="1828800"/>
            <a:ext cx="7924800" cy="1292662"/>
          </a:xfrm>
          <a:prstGeom prst="rect">
            <a:avLst/>
          </a:prstGeom>
          <a:noFill/>
        </p:spPr>
        <p:txBody>
          <a:bodyPr wrap="square" rtlCol="0">
            <a:spAutoFit/>
          </a:bodyPr>
          <a:lstStyle/>
          <a:p>
            <a:r>
              <a:rPr lang="en-US" altLang="zh-CN" sz="2000" dirty="0" smtClean="0"/>
              <a:t>      BSP</a:t>
            </a:r>
            <a:r>
              <a:rPr lang="zh-CN" altLang="en-US" sz="2000" dirty="0"/>
              <a:t>并行计算架构也采用了</a:t>
            </a:r>
            <a:r>
              <a:rPr lang="en-US" altLang="zh-CN" sz="2000" dirty="0"/>
              <a:t>Master/Slave</a:t>
            </a:r>
            <a:r>
              <a:rPr lang="zh-CN" altLang="en-US" sz="2000" dirty="0" smtClean="0"/>
              <a:t>模式，</a:t>
            </a:r>
            <a:r>
              <a:rPr lang="zh-CN" altLang="en-US" sz="2000" dirty="0"/>
              <a:t>即在一个主节点（</a:t>
            </a:r>
            <a:r>
              <a:rPr lang="en-US" altLang="zh-CN" sz="2000" dirty="0"/>
              <a:t>Master</a:t>
            </a:r>
            <a:r>
              <a:rPr lang="zh-CN" altLang="en-US" sz="2000" dirty="0"/>
              <a:t>）上运行</a:t>
            </a:r>
            <a:r>
              <a:rPr lang="en-US" altLang="zh-CN" sz="2000" dirty="0"/>
              <a:t>BSPMaster</a:t>
            </a:r>
            <a:r>
              <a:rPr lang="zh-CN" altLang="en-US" sz="2000" dirty="0"/>
              <a:t>主程序</a:t>
            </a:r>
            <a:r>
              <a:rPr lang="zh-CN" altLang="en-US" sz="2000" dirty="0" smtClean="0"/>
              <a:t>，而在多个从节点（</a:t>
            </a:r>
            <a:r>
              <a:rPr lang="en-US" altLang="zh-CN" sz="2000" dirty="0" smtClean="0"/>
              <a:t>Slave</a:t>
            </a:r>
            <a:r>
              <a:rPr lang="zh-CN" altLang="en-US" sz="2000" dirty="0" smtClean="0"/>
              <a:t>）上运行多个</a:t>
            </a:r>
            <a:r>
              <a:rPr lang="en-US" altLang="zh-CN" sz="2000" dirty="0" err="1" smtClean="0"/>
              <a:t>GroomServer</a:t>
            </a:r>
            <a:r>
              <a:rPr lang="zh-CN" altLang="en-US" sz="2000" dirty="0" smtClean="0"/>
              <a:t>进程承担计算处理任务。</a:t>
            </a:r>
            <a:endParaRPr lang="zh-CN" altLang="en-US" sz="2000" dirty="0"/>
          </a:p>
          <a:p>
            <a:r>
              <a:rPr lang="zh-CN" altLang="en-US" dirty="0"/>
              <a:t>	</a:t>
            </a:r>
          </a:p>
        </p:txBody>
      </p:sp>
      <p:pic>
        <p:nvPicPr>
          <p:cNvPr id="9" name="图片 8"/>
          <p:cNvPicPr>
            <a:picLocks noChangeAspect="1"/>
          </p:cNvPicPr>
          <p:nvPr/>
        </p:nvPicPr>
        <p:blipFill>
          <a:blip r:embed="rId4" cstate="print"/>
          <a:stretch>
            <a:fillRect/>
          </a:stretch>
        </p:blipFill>
        <p:spPr>
          <a:xfrm>
            <a:off x="3657600" y="2895600"/>
            <a:ext cx="5083834" cy="3200400"/>
          </a:xfrm>
          <a:prstGeom prst="rect">
            <a:avLst/>
          </a:prstGeom>
        </p:spPr>
      </p:pic>
      <p:sp>
        <p:nvSpPr>
          <p:cNvPr id="10" name="文本框 9"/>
          <p:cNvSpPr txBox="1"/>
          <p:nvPr/>
        </p:nvSpPr>
        <p:spPr>
          <a:xfrm>
            <a:off x="740434" y="2930525"/>
            <a:ext cx="2743200" cy="2862322"/>
          </a:xfrm>
          <a:prstGeom prst="rect">
            <a:avLst/>
          </a:prstGeom>
          <a:noFill/>
        </p:spPr>
        <p:txBody>
          <a:bodyPr wrap="square" rtlCol="0">
            <a:spAutoFit/>
          </a:bodyPr>
          <a:lstStyle/>
          <a:p>
            <a:r>
              <a:rPr lang="zh-CN" altLang="en-US" sz="2000" dirty="0" smtClean="0"/>
              <a:t>      这与</a:t>
            </a:r>
            <a:r>
              <a:rPr lang="en-US" altLang="zh-CN" sz="2000" dirty="0" err="1" smtClean="0"/>
              <a:t>Hadoop</a:t>
            </a:r>
            <a:r>
              <a:rPr lang="en-US" altLang="zh-CN" sz="2000" dirty="0" smtClean="0"/>
              <a:t> </a:t>
            </a:r>
            <a:r>
              <a:rPr lang="zh-CN" altLang="en-US" sz="2000" dirty="0" smtClean="0"/>
              <a:t>平台的</a:t>
            </a:r>
            <a:r>
              <a:rPr lang="en-US" altLang="zh-CN" sz="2000" dirty="0" smtClean="0"/>
              <a:t>Master/Slave</a:t>
            </a:r>
            <a:r>
              <a:rPr lang="zh-CN" altLang="en-US" sz="2000" dirty="0"/>
              <a:t>架构（一个</a:t>
            </a:r>
            <a:r>
              <a:rPr lang="en-US" altLang="zh-CN" sz="2000" dirty="0"/>
              <a:t>HDFS</a:t>
            </a:r>
            <a:r>
              <a:rPr lang="zh-CN" altLang="en-US" sz="2000" dirty="0"/>
              <a:t>集群</a:t>
            </a:r>
            <a:r>
              <a:rPr lang="zh-CN" altLang="en-US" sz="2000" dirty="0" smtClean="0"/>
              <a:t>是由</a:t>
            </a:r>
            <a:r>
              <a:rPr lang="zh-CN" altLang="en-US" sz="2000" dirty="0"/>
              <a:t>一个</a:t>
            </a:r>
            <a:r>
              <a:rPr lang="en-US" altLang="zh-CN" sz="2000" dirty="0" err="1"/>
              <a:t>NameNode</a:t>
            </a:r>
            <a:r>
              <a:rPr lang="zh-CN" altLang="en-US" sz="2000" dirty="0"/>
              <a:t>和一定数目的</a:t>
            </a:r>
            <a:r>
              <a:rPr lang="en-US" altLang="zh-CN" sz="2000" dirty="0" err="1"/>
              <a:t>DataNode</a:t>
            </a:r>
            <a:r>
              <a:rPr lang="zh-CN" altLang="en-US" sz="2000" dirty="0"/>
              <a:t>组成）非常相似，所以</a:t>
            </a:r>
            <a:r>
              <a:rPr lang="en-US" altLang="zh-CN" sz="2000" dirty="0"/>
              <a:t>BSP</a:t>
            </a:r>
            <a:r>
              <a:rPr lang="zh-CN" altLang="en-US" sz="2000" dirty="0"/>
              <a:t>模型</a:t>
            </a:r>
            <a:r>
              <a:rPr lang="zh-CN" altLang="en-US" sz="2000" dirty="0" smtClean="0"/>
              <a:t>可方便</a:t>
            </a:r>
            <a:r>
              <a:rPr lang="zh-CN" altLang="en-US" sz="2000" dirty="0"/>
              <a:t>地在</a:t>
            </a:r>
            <a:r>
              <a:rPr lang="en-US" altLang="zh-CN" sz="2000" dirty="0" err="1"/>
              <a:t>Hadoop</a:t>
            </a:r>
            <a:r>
              <a:rPr lang="en-US" altLang="zh-CN" sz="2000" dirty="0"/>
              <a:t>/HDFS</a:t>
            </a:r>
            <a:r>
              <a:rPr lang="zh-CN" altLang="en-US" sz="2000" dirty="0" smtClean="0"/>
              <a:t>架构上</a:t>
            </a:r>
            <a:r>
              <a:rPr lang="zh-CN" altLang="en-US" sz="2000" dirty="0"/>
              <a:t>实现。</a:t>
            </a:r>
          </a:p>
        </p:txBody>
      </p:sp>
    </p:spTree>
    <p:extLst>
      <p:ext uri="{BB962C8B-B14F-4D97-AF65-F5344CB8AC3E}">
        <p14:creationId xmlns="" xmlns:p14="http://schemas.microsoft.com/office/powerpoint/2010/main" val="1602556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15</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62000" y="1447800"/>
            <a:ext cx="7924800" cy="349519"/>
          </a:xfrm>
          <a:prstGeom prst="rect">
            <a:avLst/>
          </a:prstGeom>
          <a:noFill/>
          <a:ln w="9525">
            <a:noFill/>
            <a:miter lim="800000"/>
            <a:headEnd/>
            <a:tailEnd/>
          </a:ln>
        </p:spPr>
        <p:txBody>
          <a:bodyPr wrap="square">
            <a:spAutoFit/>
          </a:bodyPr>
          <a:lstStyle/>
          <a:p>
            <a:pPr marL="0" marR="0" indent="0" algn="just">
              <a:lnSpc>
                <a:spcPts val="1500"/>
              </a:lnSpc>
              <a:spcBef>
                <a:spcPts val="0"/>
              </a:spcBef>
              <a:spcAft>
                <a:spcPts val="0"/>
              </a:spcAft>
            </a:pPr>
            <a:r>
              <a:rPr lang="en-US" altLang="zh-CN" sz="3600" b="1" dirty="0" err="1" smtClean="0">
                <a:solidFill>
                  <a:srgbClr val="0823A8"/>
                </a:solidFill>
                <a:latin typeface="Calibri" pitchFamily="34" charset="0"/>
              </a:rPr>
              <a:t>Pregel</a:t>
            </a:r>
            <a:r>
              <a:rPr lang="zh-CN" altLang="en-US" sz="3600" b="1" dirty="0" smtClean="0">
                <a:solidFill>
                  <a:srgbClr val="0823A8"/>
                </a:solidFill>
                <a:latin typeface="Calibri" pitchFamily="34" charset="0"/>
              </a:rPr>
              <a:t>图并行计算框架</a:t>
            </a:r>
            <a:endParaRPr lang="zh-CN" altLang="en-US" sz="3600" b="1" dirty="0">
              <a:solidFill>
                <a:srgbClr val="0823A8"/>
              </a:solidFill>
              <a:latin typeface="Calibri" pitchFamily="34" charset="0"/>
            </a:endParaRPr>
          </a:p>
        </p:txBody>
      </p:sp>
      <p:sp>
        <p:nvSpPr>
          <p:cNvPr id="4" name="文本框 3"/>
          <p:cNvSpPr txBox="1"/>
          <p:nvPr/>
        </p:nvSpPr>
        <p:spPr>
          <a:xfrm>
            <a:off x="762000" y="1828800"/>
            <a:ext cx="3907766" cy="4785926"/>
          </a:xfrm>
          <a:prstGeom prst="rect">
            <a:avLst/>
          </a:prstGeom>
          <a:noFill/>
        </p:spPr>
        <p:txBody>
          <a:bodyPr wrap="square" rtlCol="0">
            <a:spAutoFit/>
          </a:bodyPr>
          <a:lstStyle/>
          <a:p>
            <a:r>
              <a:rPr lang="en-US" altLang="zh-CN" sz="2000" dirty="0" smtClean="0"/>
              <a:t>     </a:t>
            </a:r>
            <a:r>
              <a:rPr lang="en-US" altLang="zh-CN" sz="2000" dirty="0" err="1" smtClean="0"/>
              <a:t>Pregel</a:t>
            </a:r>
            <a:r>
              <a:rPr lang="zh-CN" altLang="en-US" sz="2000" dirty="0"/>
              <a:t>是</a:t>
            </a:r>
            <a:r>
              <a:rPr lang="en-US" altLang="zh-CN" sz="2000" dirty="0"/>
              <a:t>Google</a:t>
            </a:r>
            <a:r>
              <a:rPr lang="zh-CN" altLang="en-US" sz="2000" dirty="0" smtClean="0"/>
              <a:t>公司的</a:t>
            </a:r>
            <a:r>
              <a:rPr lang="zh-CN" altLang="en-US" sz="2000" dirty="0"/>
              <a:t>大规模图并行计算</a:t>
            </a:r>
            <a:r>
              <a:rPr lang="zh-CN" altLang="en-US" sz="2000" dirty="0" smtClean="0"/>
              <a:t>系统，将</a:t>
            </a:r>
            <a:r>
              <a:rPr lang="en-US" altLang="zh-CN" sz="2000" dirty="0"/>
              <a:t>BSP</a:t>
            </a:r>
            <a:r>
              <a:rPr lang="zh-CN" altLang="en-US" sz="2000" dirty="0"/>
              <a:t>概念结构真正的用于了商业实际应用</a:t>
            </a:r>
            <a:r>
              <a:rPr lang="zh-CN" altLang="en-US" sz="2000" dirty="0" smtClean="0"/>
              <a:t>。</a:t>
            </a:r>
            <a:endParaRPr lang="en-US" altLang="zh-CN" sz="2000" dirty="0" smtClean="0"/>
          </a:p>
          <a:p>
            <a:pPr>
              <a:spcBef>
                <a:spcPts val="600"/>
              </a:spcBef>
            </a:pPr>
            <a:r>
              <a:rPr lang="en-US" altLang="zh-CN" sz="2000" dirty="0" smtClean="0"/>
              <a:t>     </a:t>
            </a:r>
            <a:r>
              <a:rPr lang="en-US" altLang="zh-CN" sz="2000" dirty="0" err="1" smtClean="0"/>
              <a:t>Pregel</a:t>
            </a:r>
            <a:r>
              <a:rPr lang="zh-CN" altLang="en-US" sz="2000" dirty="0" smtClean="0"/>
              <a:t>的计算系统</a:t>
            </a:r>
            <a:r>
              <a:rPr lang="zh-CN" altLang="en-US" sz="2000" dirty="0"/>
              <a:t>仍然部署在</a:t>
            </a:r>
            <a:r>
              <a:rPr lang="en-US" altLang="zh-CN" sz="2000" dirty="0"/>
              <a:t>Google</a:t>
            </a:r>
            <a:r>
              <a:rPr lang="zh-CN" altLang="en-US" sz="2000" dirty="0"/>
              <a:t>计算集群上，采用</a:t>
            </a:r>
            <a:r>
              <a:rPr lang="en-US" altLang="zh-CN" sz="2000" dirty="0"/>
              <a:t>Master/Slave</a:t>
            </a:r>
            <a:r>
              <a:rPr lang="zh-CN" altLang="en-US" sz="2000" dirty="0"/>
              <a:t>结构，主控服务器（</a:t>
            </a:r>
            <a:r>
              <a:rPr lang="en-US" altLang="zh-CN" sz="2000" dirty="0"/>
              <a:t>Master</a:t>
            </a:r>
            <a:r>
              <a:rPr lang="zh-CN" altLang="en-US" sz="2000" dirty="0"/>
              <a:t>）负责计算任务的分配、调度和管理，具体负责把一个计算作业的大图分割成子图（</a:t>
            </a:r>
            <a:r>
              <a:rPr lang="en-US" altLang="zh-CN" sz="2000" dirty="0"/>
              <a:t>sub-graph</a:t>
            </a:r>
            <a:r>
              <a:rPr lang="zh-CN" altLang="en-US" sz="2000" dirty="0"/>
              <a:t>），然后把每个子图作为一个计算任务分发给一个工作服务器（</a:t>
            </a:r>
            <a:r>
              <a:rPr lang="en-US" altLang="zh-CN" sz="2000" dirty="0"/>
              <a:t>Worker</a:t>
            </a:r>
            <a:r>
              <a:rPr lang="zh-CN" altLang="en-US" sz="2000" dirty="0"/>
              <a:t>）去执行（一个</a:t>
            </a:r>
            <a:r>
              <a:rPr lang="en-US" altLang="zh-CN" sz="2000" dirty="0"/>
              <a:t>Worker</a:t>
            </a:r>
            <a:r>
              <a:rPr lang="zh-CN" altLang="en-US" sz="2000" dirty="0"/>
              <a:t>可能会收到多个计算任务），多个工作服务器</a:t>
            </a:r>
            <a:r>
              <a:rPr lang="zh-CN" altLang="en-US" sz="2000" dirty="0" smtClean="0"/>
              <a:t>按照超</a:t>
            </a:r>
            <a:r>
              <a:rPr lang="zh-CN" altLang="en-US" sz="2000" dirty="0"/>
              <a:t>步模式完成并行计算</a:t>
            </a:r>
            <a:r>
              <a:rPr lang="zh-CN" altLang="en-US" sz="2000" dirty="0" smtClean="0"/>
              <a:t>。</a:t>
            </a:r>
            <a:r>
              <a:rPr lang="zh-CN" altLang="en-US" sz="2000" dirty="0"/>
              <a:t>	</a:t>
            </a:r>
          </a:p>
        </p:txBody>
      </p:sp>
      <p:pic>
        <p:nvPicPr>
          <p:cNvPr id="2" name="图片 1"/>
          <p:cNvPicPr>
            <a:picLocks noChangeAspect="1"/>
          </p:cNvPicPr>
          <p:nvPr/>
        </p:nvPicPr>
        <p:blipFill>
          <a:blip r:embed="rId4" cstate="print"/>
          <a:stretch>
            <a:fillRect/>
          </a:stretch>
        </p:blipFill>
        <p:spPr>
          <a:xfrm>
            <a:off x="4092814" y="1649658"/>
            <a:ext cx="5078896" cy="4216965"/>
          </a:xfrm>
          <a:prstGeom prst="rect">
            <a:avLst/>
          </a:prstGeom>
        </p:spPr>
      </p:pic>
    </p:spTree>
    <p:extLst>
      <p:ext uri="{BB962C8B-B14F-4D97-AF65-F5344CB8AC3E}">
        <p14:creationId xmlns="" xmlns:p14="http://schemas.microsoft.com/office/powerpoint/2010/main" val="19374287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16</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en-US" altLang="zh-CN" sz="3600" b="1" dirty="0" err="1" smtClean="0">
                <a:solidFill>
                  <a:srgbClr val="0823A8"/>
                </a:solidFill>
                <a:latin typeface="Calibri" pitchFamily="34" charset="0"/>
              </a:rPr>
              <a:t>Pregel</a:t>
            </a:r>
            <a:r>
              <a:rPr lang="zh-CN" altLang="en-US" sz="3600" b="1" dirty="0" smtClean="0">
                <a:solidFill>
                  <a:srgbClr val="0823A8"/>
                </a:solidFill>
                <a:latin typeface="Calibri" pitchFamily="34" charset="0"/>
              </a:rPr>
              <a:t>计算架构</a:t>
            </a:r>
            <a:endParaRPr lang="zh-CN" altLang="en-US" sz="3600" b="1" dirty="0">
              <a:solidFill>
                <a:srgbClr val="0823A8"/>
              </a:solidFill>
              <a:latin typeface="Calibri" pitchFamily="34" charset="0"/>
            </a:endParaRPr>
          </a:p>
        </p:txBody>
      </p:sp>
      <p:sp>
        <p:nvSpPr>
          <p:cNvPr id="3" name="矩形 2"/>
          <p:cNvSpPr/>
          <p:nvPr/>
        </p:nvSpPr>
        <p:spPr>
          <a:xfrm>
            <a:off x="685800" y="1828800"/>
            <a:ext cx="7641566" cy="4401205"/>
          </a:xfrm>
          <a:prstGeom prst="rect">
            <a:avLst/>
          </a:prstGeom>
        </p:spPr>
        <p:txBody>
          <a:bodyPr wrap="square">
            <a:spAutoFit/>
          </a:bodyPr>
          <a:lstStyle/>
          <a:p>
            <a:r>
              <a:rPr lang="en-US" altLang="zh-CN" sz="2000" dirty="0" smtClean="0"/>
              <a:t>    </a:t>
            </a:r>
            <a:r>
              <a:rPr lang="en-US" altLang="zh-CN" sz="2000" dirty="0" err="1" smtClean="0"/>
              <a:t>Pregel</a:t>
            </a:r>
            <a:r>
              <a:rPr lang="zh-CN" altLang="en-US" sz="2000" dirty="0"/>
              <a:t>的计算架构如</a:t>
            </a:r>
            <a:r>
              <a:rPr lang="zh-CN" altLang="en-US" sz="2000" dirty="0" smtClean="0"/>
              <a:t>图所示，用</a:t>
            </a:r>
            <a:r>
              <a:rPr lang="zh-CN" altLang="en-US" sz="2000" dirty="0"/>
              <a:t>逻辑上的</a:t>
            </a:r>
            <a:r>
              <a:rPr lang="en-US" altLang="zh-CN" sz="2000" dirty="0"/>
              <a:t>Master</a:t>
            </a:r>
            <a:r>
              <a:rPr lang="zh-CN" altLang="en-US" sz="2000" dirty="0"/>
              <a:t>节点来实现全局时钟的同步及超步的分界，用逻辑上的</a:t>
            </a:r>
            <a:r>
              <a:rPr lang="en-US" altLang="zh-CN" sz="2000" dirty="0"/>
              <a:t>Worker</a:t>
            </a:r>
            <a:r>
              <a:rPr lang="zh-CN" altLang="en-US" sz="2000" dirty="0"/>
              <a:t>节点来实现</a:t>
            </a:r>
            <a:r>
              <a:rPr lang="en-US" altLang="zh-CN" sz="2000" dirty="0"/>
              <a:t>BSP</a:t>
            </a:r>
            <a:r>
              <a:rPr lang="zh-CN" altLang="en-US" sz="2000" dirty="0"/>
              <a:t>模型的</a:t>
            </a:r>
            <a:r>
              <a:rPr lang="zh-CN" altLang="en-US" sz="2000" dirty="0" smtClean="0"/>
              <a:t>组件的</a:t>
            </a:r>
            <a:r>
              <a:rPr lang="zh-CN" altLang="en-US" sz="2000" dirty="0"/>
              <a:t>计算功能。</a:t>
            </a:r>
            <a:r>
              <a:rPr lang="en-US" altLang="zh-CN" sz="2000" dirty="0"/>
              <a:t>Pregel</a:t>
            </a:r>
            <a:r>
              <a:rPr lang="zh-CN" altLang="en-US" sz="2000" dirty="0"/>
              <a:t>的计算架构包含如下要素：</a:t>
            </a:r>
          </a:p>
          <a:p>
            <a:r>
              <a:rPr lang="en-US" altLang="zh-CN" sz="2000" dirty="0"/>
              <a:t>Mater</a:t>
            </a:r>
            <a:r>
              <a:rPr lang="zh-CN" altLang="en-US" sz="2000" dirty="0"/>
              <a:t>：</a:t>
            </a:r>
          </a:p>
          <a:p>
            <a:r>
              <a:rPr lang="en-US" altLang="zh-CN" sz="2000" dirty="0" smtClean="0"/>
              <a:t>- </a:t>
            </a:r>
            <a:r>
              <a:rPr lang="zh-CN" altLang="en-US" sz="2000" dirty="0"/>
              <a:t>图分割及用户输入数据</a:t>
            </a:r>
          </a:p>
          <a:p>
            <a:r>
              <a:rPr lang="en-US" altLang="zh-CN" sz="2000" dirty="0" smtClean="0"/>
              <a:t>- </a:t>
            </a:r>
            <a:r>
              <a:rPr lang="zh-CN" altLang="en-US" sz="2000" dirty="0"/>
              <a:t>任务分配调度</a:t>
            </a:r>
          </a:p>
          <a:p>
            <a:r>
              <a:rPr lang="en-US" altLang="zh-CN" sz="2000" dirty="0" smtClean="0"/>
              <a:t>- </a:t>
            </a:r>
            <a:r>
              <a:rPr lang="zh-CN" altLang="en-US" sz="2000" dirty="0"/>
              <a:t>容错机制</a:t>
            </a:r>
          </a:p>
          <a:p>
            <a:r>
              <a:rPr lang="en-US" altLang="zh-CN" sz="2000" dirty="0"/>
              <a:t>Worker</a:t>
            </a:r>
            <a:r>
              <a:rPr lang="zh-CN" altLang="en-US" sz="2000" dirty="0"/>
              <a:t>：</a:t>
            </a:r>
          </a:p>
          <a:p>
            <a:r>
              <a:rPr lang="en-US" altLang="zh-CN" sz="2000" dirty="0" smtClean="0"/>
              <a:t>- </a:t>
            </a:r>
            <a:r>
              <a:rPr lang="zh-CN" altLang="en-US" sz="2000" dirty="0"/>
              <a:t>执行计算任务</a:t>
            </a:r>
          </a:p>
          <a:p>
            <a:r>
              <a:rPr lang="en-US" altLang="zh-CN" sz="2000" dirty="0" smtClean="0"/>
              <a:t>- </a:t>
            </a:r>
            <a:r>
              <a:rPr lang="zh-CN" altLang="en-US" sz="2000" dirty="0"/>
              <a:t>节点间通信</a:t>
            </a:r>
          </a:p>
          <a:p>
            <a:r>
              <a:rPr lang="zh-CN" altLang="en-US" sz="2000" dirty="0"/>
              <a:t>持久化数</a:t>
            </a:r>
            <a:r>
              <a:rPr lang="zh-CN" altLang="en-US" sz="2000" dirty="0" smtClean="0"/>
              <a:t>据：</a:t>
            </a:r>
            <a:endParaRPr lang="zh-CN" altLang="en-US" sz="2000" dirty="0"/>
          </a:p>
          <a:p>
            <a:r>
              <a:rPr lang="en-US" altLang="zh-CN" sz="2000" dirty="0" smtClean="0"/>
              <a:t>- </a:t>
            </a:r>
            <a:r>
              <a:rPr lang="zh-CN" altLang="en-US" sz="2000" dirty="0"/>
              <a:t>写入分布式文件系统（</a:t>
            </a:r>
            <a:r>
              <a:rPr lang="en-US" altLang="zh-CN" sz="2000" dirty="0"/>
              <a:t>GFS</a:t>
            </a:r>
            <a:r>
              <a:rPr lang="zh-CN" altLang="en-US" sz="2000" dirty="0"/>
              <a:t>）</a:t>
            </a:r>
          </a:p>
          <a:p>
            <a:r>
              <a:rPr lang="zh-CN" altLang="en-US" sz="2000" dirty="0"/>
              <a:t>中间数据：</a:t>
            </a:r>
          </a:p>
          <a:p>
            <a:r>
              <a:rPr lang="en-US" altLang="zh-CN" sz="2000" dirty="0" smtClean="0"/>
              <a:t>- </a:t>
            </a:r>
            <a:r>
              <a:rPr lang="zh-CN" altLang="en-US" sz="2000" dirty="0"/>
              <a:t>存在</a:t>
            </a:r>
            <a:r>
              <a:rPr lang="en-US" altLang="zh-CN" sz="2000" dirty="0"/>
              <a:t>Worker</a:t>
            </a:r>
            <a:r>
              <a:rPr lang="zh-CN" altLang="en-US" sz="2000" dirty="0"/>
              <a:t>本地磁盘上</a:t>
            </a:r>
          </a:p>
        </p:txBody>
      </p:sp>
      <p:pic>
        <p:nvPicPr>
          <p:cNvPr id="5" name="图片 4"/>
          <p:cNvPicPr>
            <a:picLocks noChangeAspect="1"/>
          </p:cNvPicPr>
          <p:nvPr/>
        </p:nvPicPr>
        <p:blipFill>
          <a:blip r:embed="rId4" cstate="print"/>
          <a:stretch>
            <a:fillRect/>
          </a:stretch>
        </p:blipFill>
        <p:spPr>
          <a:xfrm>
            <a:off x="3810000" y="2743200"/>
            <a:ext cx="5175468" cy="3689350"/>
          </a:xfrm>
          <a:prstGeom prst="rect">
            <a:avLst/>
          </a:prstGeom>
        </p:spPr>
      </p:pic>
    </p:spTree>
    <p:extLst>
      <p:ext uri="{BB962C8B-B14F-4D97-AF65-F5344CB8AC3E}">
        <p14:creationId xmlns="" xmlns:p14="http://schemas.microsoft.com/office/powerpoint/2010/main" val="24842952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17</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6803366" cy="646331"/>
          </a:xfrm>
          <a:prstGeom prst="rect">
            <a:avLst/>
          </a:prstGeom>
          <a:noFill/>
          <a:ln w="9525">
            <a:noFill/>
            <a:miter lim="800000"/>
            <a:headEnd/>
            <a:tailEnd/>
          </a:ln>
        </p:spPr>
        <p:txBody>
          <a:bodyPr wrap="square">
            <a:spAutoFit/>
          </a:bodyPr>
          <a:lstStyle/>
          <a:p>
            <a:r>
              <a:rPr lang="en-US" altLang="zh-CN" sz="3600" b="1" dirty="0" err="1" smtClean="0">
                <a:solidFill>
                  <a:srgbClr val="0823A8"/>
                </a:solidFill>
                <a:latin typeface="Calibri" pitchFamily="34" charset="0"/>
              </a:rPr>
              <a:t>Pregel</a:t>
            </a:r>
            <a:r>
              <a:rPr lang="zh-CN" altLang="en-US" sz="3600" b="1" dirty="0" smtClean="0">
                <a:solidFill>
                  <a:srgbClr val="0823A8"/>
                </a:solidFill>
                <a:latin typeface="Calibri" pitchFamily="34" charset="0"/>
              </a:rPr>
              <a:t>图划分</a:t>
            </a:r>
            <a:endParaRPr lang="zh-CN" altLang="en-US" sz="3600" b="1" dirty="0">
              <a:solidFill>
                <a:srgbClr val="0823A8"/>
              </a:solidFill>
              <a:latin typeface="Calibri" pitchFamily="34" charset="0"/>
            </a:endParaRPr>
          </a:p>
        </p:txBody>
      </p:sp>
      <p:sp>
        <p:nvSpPr>
          <p:cNvPr id="3" name="矩形 2"/>
          <p:cNvSpPr/>
          <p:nvPr/>
        </p:nvSpPr>
        <p:spPr>
          <a:xfrm>
            <a:off x="762000" y="1752600"/>
            <a:ext cx="7772400" cy="2400657"/>
          </a:xfrm>
          <a:prstGeom prst="rect">
            <a:avLst/>
          </a:prstGeom>
        </p:spPr>
        <p:txBody>
          <a:bodyPr wrap="square">
            <a:spAutoFit/>
          </a:bodyPr>
          <a:lstStyle/>
          <a:p>
            <a:r>
              <a:rPr lang="en-US" altLang="zh-CN" sz="2000" dirty="0" smtClean="0"/>
              <a:t>        Master</a:t>
            </a:r>
            <a:r>
              <a:rPr lang="zh-CN" altLang="en-US" sz="2000" dirty="0"/>
              <a:t>首先执行的是图划分（</a:t>
            </a:r>
            <a:r>
              <a:rPr lang="en-US" altLang="zh-CN" sz="2000" dirty="0"/>
              <a:t>graph partition</a:t>
            </a:r>
            <a:r>
              <a:rPr lang="zh-CN" altLang="en-US" sz="2000" dirty="0"/>
              <a:t>），即将一个大图按照某种算法（</a:t>
            </a:r>
            <a:r>
              <a:rPr lang="en-US" altLang="zh-CN" sz="2000" dirty="0"/>
              <a:t>partition algorithm</a:t>
            </a:r>
            <a:r>
              <a:rPr lang="zh-CN" altLang="en-US" sz="2000" dirty="0"/>
              <a:t>）划分成多个分区（</a:t>
            </a:r>
            <a:r>
              <a:rPr lang="en-US" altLang="zh-CN" sz="2000" dirty="0"/>
              <a:t>partition</a:t>
            </a:r>
            <a:r>
              <a:rPr lang="zh-CN" altLang="en-US" sz="2000" dirty="0"/>
              <a:t>），</a:t>
            </a:r>
            <a:r>
              <a:rPr lang="zh-CN" altLang="en-US" sz="2000" dirty="0">
                <a:solidFill>
                  <a:srgbClr val="FF0000"/>
                </a:solidFill>
              </a:rPr>
              <a:t>每个分区都包含了一部分顶点（</a:t>
            </a:r>
            <a:r>
              <a:rPr lang="en-US" altLang="zh-CN" sz="2000" dirty="0">
                <a:solidFill>
                  <a:srgbClr val="FF0000"/>
                </a:solidFill>
              </a:rPr>
              <a:t>vertex</a:t>
            </a:r>
            <a:r>
              <a:rPr lang="zh-CN" altLang="en-US" sz="2000" dirty="0">
                <a:solidFill>
                  <a:srgbClr val="FF0000"/>
                </a:solidFill>
              </a:rPr>
              <a:t>）以及以其为起点的边（</a:t>
            </a:r>
            <a:r>
              <a:rPr lang="en-US" altLang="zh-CN" sz="2000" dirty="0">
                <a:solidFill>
                  <a:srgbClr val="FF0000"/>
                </a:solidFill>
              </a:rPr>
              <a:t>edge</a:t>
            </a:r>
            <a:r>
              <a:rPr lang="zh-CN" altLang="en-US" sz="2000" dirty="0">
                <a:solidFill>
                  <a:srgbClr val="FF0000"/>
                </a:solidFill>
              </a:rPr>
              <a:t>）</a:t>
            </a:r>
            <a:r>
              <a:rPr lang="zh-CN" altLang="en-US" sz="2000" dirty="0"/>
              <a:t>，</a:t>
            </a:r>
            <a:r>
              <a:rPr lang="en-US" altLang="zh-CN" sz="2000" dirty="0"/>
              <a:t>Master</a:t>
            </a:r>
            <a:r>
              <a:rPr lang="zh-CN" altLang="en-US" sz="2000" dirty="0"/>
              <a:t>则将一个或多个分区分发给每个</a:t>
            </a:r>
            <a:r>
              <a:rPr lang="en-US" altLang="zh-CN" sz="2000" dirty="0" smtClean="0"/>
              <a:t>Worker</a:t>
            </a:r>
            <a:r>
              <a:rPr lang="zh-CN" altLang="en-US" sz="2000" dirty="0" smtClean="0"/>
              <a:t>。</a:t>
            </a:r>
            <a:r>
              <a:rPr lang="zh-CN" altLang="en-US" sz="2000" dirty="0"/>
              <a:t>一个顶点被分配到哪个分区由分割算法（</a:t>
            </a:r>
            <a:r>
              <a:rPr lang="en-US" altLang="zh-CN" sz="2000" dirty="0"/>
              <a:t>partition algorithm</a:t>
            </a:r>
            <a:r>
              <a:rPr lang="zh-CN" altLang="en-US" sz="2000" dirty="0"/>
              <a:t>）来决定的，</a:t>
            </a:r>
            <a:r>
              <a:rPr lang="en-US" altLang="zh-CN" sz="2000" dirty="0"/>
              <a:t>Pregel</a:t>
            </a:r>
            <a:r>
              <a:rPr lang="zh-CN" altLang="en-US" sz="2000" dirty="0"/>
              <a:t>使用的默认分割函数为哈希函数，</a:t>
            </a:r>
            <a:r>
              <a:rPr lang="zh-CN" altLang="en-US" sz="2000" dirty="0" smtClean="0"/>
              <a:t>即</a:t>
            </a:r>
            <a:r>
              <a:rPr lang="en-US" altLang="zh-CN" sz="2000" dirty="0" smtClean="0"/>
              <a:t>:</a:t>
            </a:r>
          </a:p>
          <a:p>
            <a:pPr>
              <a:lnSpc>
                <a:spcPct val="150000"/>
              </a:lnSpc>
            </a:pPr>
            <a:r>
              <a:rPr lang="en-US" altLang="zh-CN" sz="2000" dirty="0" smtClean="0"/>
              <a:t>        </a:t>
            </a:r>
            <a:r>
              <a:rPr lang="zh-CN" altLang="en-US" sz="2000" dirty="0" smtClean="0"/>
              <a:t>顶点</a:t>
            </a:r>
            <a:r>
              <a:rPr lang="zh-CN" altLang="en-US" sz="2000" dirty="0"/>
              <a:t>对应分区号 </a:t>
            </a:r>
            <a:r>
              <a:rPr lang="en-US" altLang="zh-CN" sz="2000" dirty="0"/>
              <a:t>= hash(ID) mod </a:t>
            </a:r>
            <a:r>
              <a:rPr lang="en-US" altLang="zh-CN" sz="2000" dirty="0" smtClean="0"/>
              <a:t>N</a:t>
            </a:r>
            <a:endParaRPr lang="en-US" altLang="zh-CN" sz="2000" dirty="0"/>
          </a:p>
        </p:txBody>
      </p:sp>
      <p:pic>
        <p:nvPicPr>
          <p:cNvPr id="8" name="图片 7"/>
          <p:cNvPicPr>
            <a:picLocks noChangeAspect="1"/>
          </p:cNvPicPr>
          <p:nvPr/>
        </p:nvPicPr>
        <p:blipFill>
          <a:blip r:embed="rId4" cstate="print"/>
          <a:stretch>
            <a:fillRect/>
          </a:stretch>
        </p:blipFill>
        <p:spPr>
          <a:xfrm>
            <a:off x="5181600" y="4114800"/>
            <a:ext cx="3657600" cy="2602523"/>
          </a:xfrm>
          <a:prstGeom prst="rect">
            <a:avLst/>
          </a:prstGeom>
        </p:spPr>
      </p:pic>
      <p:sp>
        <p:nvSpPr>
          <p:cNvPr id="9" name="文本框 8"/>
          <p:cNvSpPr txBox="1"/>
          <p:nvPr/>
        </p:nvSpPr>
        <p:spPr>
          <a:xfrm>
            <a:off x="762000" y="4114800"/>
            <a:ext cx="3810000" cy="1015663"/>
          </a:xfrm>
          <a:prstGeom prst="rect">
            <a:avLst/>
          </a:prstGeom>
          <a:noFill/>
        </p:spPr>
        <p:txBody>
          <a:bodyPr wrap="square" rtlCol="0">
            <a:spAutoFit/>
          </a:bodyPr>
          <a:lstStyle/>
          <a:p>
            <a:r>
              <a:rPr lang="zh-CN" altLang="en-US" sz="2000" dirty="0"/>
              <a:t>其中，</a:t>
            </a:r>
            <a:r>
              <a:rPr lang="en-US" altLang="zh-CN" sz="2000" dirty="0"/>
              <a:t>N</a:t>
            </a:r>
            <a:r>
              <a:rPr lang="zh-CN" altLang="en-US" sz="2000" dirty="0"/>
              <a:t>为分区总数，</a:t>
            </a:r>
            <a:r>
              <a:rPr lang="en-US" altLang="zh-CN" sz="2000" dirty="0"/>
              <a:t>ID</a:t>
            </a:r>
            <a:r>
              <a:rPr lang="zh-CN" altLang="en-US" sz="2000" dirty="0"/>
              <a:t>是这个顶点的标识符。另外，</a:t>
            </a:r>
            <a:r>
              <a:rPr lang="en-US" altLang="zh-CN" sz="2000" dirty="0" err="1"/>
              <a:t>Pregel</a:t>
            </a:r>
            <a:r>
              <a:rPr lang="zh-CN" altLang="en-US" sz="2000" dirty="0"/>
              <a:t>也容许用户自己定义</a:t>
            </a:r>
            <a:r>
              <a:rPr lang="en-US" altLang="zh-CN" sz="2000" dirty="0"/>
              <a:t>partition</a:t>
            </a:r>
            <a:r>
              <a:rPr lang="zh-CN" altLang="en-US" sz="2000" dirty="0"/>
              <a:t>函数。</a:t>
            </a:r>
          </a:p>
        </p:txBody>
      </p:sp>
    </p:spTree>
    <p:extLst>
      <p:ext uri="{BB962C8B-B14F-4D97-AF65-F5344CB8AC3E}">
        <p14:creationId xmlns="" xmlns:p14="http://schemas.microsoft.com/office/powerpoint/2010/main" val="39245520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18</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en-US" altLang="zh-CN" sz="3600" b="1" dirty="0" err="1" smtClean="0">
                <a:solidFill>
                  <a:srgbClr val="0823A8"/>
                </a:solidFill>
                <a:latin typeface="Calibri" pitchFamily="34" charset="0"/>
              </a:rPr>
              <a:t>Pregel</a:t>
            </a:r>
            <a:r>
              <a:rPr lang="zh-CN" altLang="en-US" sz="3600" b="1" dirty="0" smtClean="0">
                <a:solidFill>
                  <a:srgbClr val="0823A8"/>
                </a:solidFill>
                <a:latin typeface="Calibri" pitchFamily="34" charset="0"/>
              </a:rPr>
              <a:t>计算流程</a:t>
            </a:r>
            <a:endParaRPr lang="zh-CN" altLang="en-US" sz="3600" b="1" dirty="0">
              <a:solidFill>
                <a:srgbClr val="0823A8"/>
              </a:solidFill>
              <a:latin typeface="Calibri" pitchFamily="34" charset="0"/>
            </a:endParaRPr>
          </a:p>
        </p:txBody>
      </p:sp>
      <p:sp>
        <p:nvSpPr>
          <p:cNvPr id="3" name="矩形 2"/>
          <p:cNvSpPr/>
          <p:nvPr/>
        </p:nvSpPr>
        <p:spPr>
          <a:xfrm>
            <a:off x="762000" y="1752600"/>
            <a:ext cx="7870166" cy="3477875"/>
          </a:xfrm>
          <a:prstGeom prst="rect">
            <a:avLst/>
          </a:prstGeom>
        </p:spPr>
        <p:txBody>
          <a:bodyPr wrap="square">
            <a:spAutoFit/>
          </a:bodyPr>
          <a:lstStyle/>
          <a:p>
            <a:r>
              <a:rPr lang="en-US" altLang="zh-CN" sz="2000" dirty="0"/>
              <a:t>Pregel</a:t>
            </a:r>
            <a:r>
              <a:rPr lang="zh-CN" altLang="en-US" sz="2000" dirty="0"/>
              <a:t>按如下</a:t>
            </a:r>
            <a:r>
              <a:rPr lang="zh-CN" altLang="en-US" sz="2000" dirty="0" smtClean="0"/>
              <a:t>的超</a:t>
            </a:r>
            <a:r>
              <a:rPr lang="zh-CN" altLang="en-US" sz="2000" dirty="0"/>
              <a:t>步（</a:t>
            </a:r>
            <a:r>
              <a:rPr lang="en-US" altLang="zh-CN" sz="2000" dirty="0" err="1"/>
              <a:t>superstep</a:t>
            </a:r>
            <a:r>
              <a:rPr lang="zh-CN" altLang="en-US" sz="2000" dirty="0" smtClean="0"/>
              <a:t>）方式完成</a:t>
            </a:r>
            <a:r>
              <a:rPr lang="zh-CN" altLang="en-US" sz="2000" dirty="0"/>
              <a:t>图并行计算处理：</a:t>
            </a:r>
          </a:p>
          <a:p>
            <a:r>
              <a:rPr lang="zh-CN" altLang="en-US" sz="2000" dirty="0" smtClean="0"/>
              <a:t>  所有</a:t>
            </a:r>
            <a:r>
              <a:rPr lang="zh-CN" altLang="en-US" sz="2000" dirty="0"/>
              <a:t>节点（</a:t>
            </a:r>
            <a:r>
              <a:rPr lang="en-US" altLang="zh-CN" sz="2000" dirty="0"/>
              <a:t>Worker</a:t>
            </a:r>
            <a:r>
              <a:rPr lang="zh-CN" altLang="en-US" sz="2000" dirty="0"/>
              <a:t>，处理的图分区数据中包含多个图顶点</a:t>
            </a:r>
            <a:r>
              <a:rPr lang="en-US" altLang="zh-CN" sz="2000" dirty="0"/>
              <a:t>vertex</a:t>
            </a:r>
            <a:r>
              <a:rPr lang="zh-CN" altLang="en-US" sz="2000" dirty="0"/>
              <a:t>）对其包含的每个顶点（</a:t>
            </a:r>
            <a:r>
              <a:rPr lang="en-US" altLang="zh-CN" sz="2000" dirty="0"/>
              <a:t>vertex</a:t>
            </a:r>
            <a:r>
              <a:rPr lang="zh-CN" altLang="en-US" sz="2000" dirty="0"/>
              <a:t>）的计算、状态更新、顶点间同步通信都是</a:t>
            </a:r>
            <a:r>
              <a:rPr lang="zh-CN" altLang="en-US" sz="2000" dirty="0">
                <a:solidFill>
                  <a:srgbClr val="FF0000"/>
                </a:solidFill>
              </a:rPr>
              <a:t>基于超步</a:t>
            </a:r>
            <a:r>
              <a:rPr lang="en-US" altLang="zh-CN" sz="2000" dirty="0" err="1">
                <a:solidFill>
                  <a:srgbClr val="FF0000"/>
                </a:solidFill>
              </a:rPr>
              <a:t>superstep</a:t>
            </a:r>
            <a:r>
              <a:rPr lang="zh-CN" altLang="en-US" sz="2000" dirty="0"/>
              <a:t>来组织；</a:t>
            </a:r>
          </a:p>
          <a:p>
            <a:r>
              <a:rPr lang="zh-CN" altLang="en-US" sz="2000" dirty="0" smtClean="0"/>
              <a:t>  </a:t>
            </a:r>
            <a:r>
              <a:rPr lang="zh-CN" altLang="en-US" sz="2000" dirty="0" smtClean="0">
                <a:solidFill>
                  <a:srgbClr val="FF0000"/>
                </a:solidFill>
              </a:rPr>
              <a:t>在</a:t>
            </a:r>
            <a:r>
              <a:rPr lang="zh-CN" altLang="en-US" sz="2000" dirty="0">
                <a:solidFill>
                  <a:srgbClr val="FF0000"/>
                </a:solidFill>
              </a:rPr>
              <a:t>一个超步内</a:t>
            </a:r>
            <a:r>
              <a:rPr lang="zh-CN" altLang="en-US" sz="2000" dirty="0"/>
              <a:t>，每个顶点（</a:t>
            </a:r>
            <a:r>
              <a:rPr lang="en-US" altLang="zh-CN" sz="2000" dirty="0"/>
              <a:t>vertex</a:t>
            </a:r>
            <a:r>
              <a:rPr lang="zh-CN" altLang="en-US" sz="2000" dirty="0"/>
              <a:t>）会调用用户定义的函数进行计算，这个计算过程是在</a:t>
            </a:r>
            <a:r>
              <a:rPr lang="zh-CN" altLang="en-US" sz="2000" dirty="0">
                <a:solidFill>
                  <a:srgbClr val="FF0000"/>
                </a:solidFill>
              </a:rPr>
              <a:t>各个顶点以并行模式进行</a:t>
            </a:r>
            <a:r>
              <a:rPr lang="zh-CN" altLang="en-US" sz="2000" dirty="0"/>
              <a:t>；</a:t>
            </a:r>
          </a:p>
          <a:p>
            <a:r>
              <a:rPr lang="zh-CN" altLang="en-US" sz="2000" dirty="0" smtClean="0"/>
              <a:t>  所有</a:t>
            </a:r>
            <a:r>
              <a:rPr lang="zh-CN" altLang="en-US" sz="2000" dirty="0"/>
              <a:t>的顶点的初始状态（</a:t>
            </a:r>
            <a:r>
              <a:rPr lang="en-US" altLang="zh-CN" sz="2000" dirty="0" err="1"/>
              <a:t>superstep</a:t>
            </a:r>
            <a:r>
              <a:rPr lang="en-US" altLang="zh-CN" sz="2000" dirty="0"/>
              <a:t> 0</a:t>
            </a:r>
            <a:r>
              <a:rPr lang="zh-CN" altLang="en-US" sz="2000" dirty="0"/>
              <a:t>）均为“</a:t>
            </a:r>
            <a:r>
              <a:rPr lang="en-US" altLang="zh-CN" sz="2000" dirty="0"/>
              <a:t>active”</a:t>
            </a:r>
            <a:r>
              <a:rPr lang="zh-CN" altLang="en-US" sz="2000" dirty="0"/>
              <a:t>。一个顶点在一个超步内完成了它的计算任务，没有下一步计算要执行，就可以自己标志为“</a:t>
            </a:r>
            <a:r>
              <a:rPr lang="en-US" altLang="zh-CN" sz="2000" dirty="0"/>
              <a:t>inactive”</a:t>
            </a:r>
            <a:r>
              <a:rPr lang="zh-CN" altLang="en-US" sz="2000" dirty="0"/>
              <a:t>，这样它的计算函数不会再被调用，除非它又被激活；一个顶点的“</a:t>
            </a:r>
            <a:r>
              <a:rPr lang="en-US" altLang="zh-CN" sz="2000" dirty="0"/>
              <a:t>inactive”</a:t>
            </a:r>
            <a:r>
              <a:rPr lang="zh-CN" altLang="en-US" sz="2000" dirty="0"/>
              <a:t>状态可以为另一个顶点发送过来的消息而变为“</a:t>
            </a:r>
            <a:r>
              <a:rPr lang="en-US" altLang="zh-CN" sz="2000" dirty="0"/>
              <a:t>active”</a:t>
            </a:r>
            <a:r>
              <a:rPr lang="zh-CN" altLang="en-US" sz="2000" dirty="0"/>
              <a:t>（即被其他顶点的消息所激活）</a:t>
            </a:r>
            <a:r>
              <a:rPr lang="zh-CN" altLang="en-US" sz="2000" dirty="0" smtClean="0"/>
              <a:t>。</a:t>
            </a:r>
            <a:endParaRPr lang="zh-CN" altLang="en-US" sz="2000" dirty="0"/>
          </a:p>
        </p:txBody>
      </p:sp>
      <p:pic>
        <p:nvPicPr>
          <p:cNvPr id="5" name="图片 4"/>
          <p:cNvPicPr>
            <a:picLocks noChangeAspect="1"/>
          </p:cNvPicPr>
          <p:nvPr/>
        </p:nvPicPr>
        <p:blipFill>
          <a:blip r:embed="rId4" cstate="print"/>
          <a:stretch>
            <a:fillRect/>
          </a:stretch>
        </p:blipFill>
        <p:spPr>
          <a:xfrm>
            <a:off x="2286000" y="5257800"/>
            <a:ext cx="4805237" cy="1379302"/>
          </a:xfrm>
          <a:prstGeom prst="rect">
            <a:avLst/>
          </a:prstGeom>
        </p:spPr>
      </p:pic>
    </p:spTree>
    <p:extLst>
      <p:ext uri="{BB962C8B-B14F-4D97-AF65-F5344CB8AC3E}">
        <p14:creationId xmlns="" xmlns:p14="http://schemas.microsoft.com/office/powerpoint/2010/main" val="19380561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19</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en-US" altLang="zh-CN" sz="3600" b="1" dirty="0" err="1" smtClean="0">
                <a:solidFill>
                  <a:srgbClr val="0823A8"/>
                </a:solidFill>
                <a:latin typeface="Calibri" pitchFamily="34" charset="0"/>
              </a:rPr>
              <a:t>Pregel</a:t>
            </a:r>
            <a:r>
              <a:rPr lang="en-US" altLang="zh-CN" sz="3600" b="1" dirty="0" smtClean="0">
                <a:solidFill>
                  <a:srgbClr val="0823A8"/>
                </a:solidFill>
                <a:latin typeface="Calibri" pitchFamily="34" charset="0"/>
              </a:rPr>
              <a:t> </a:t>
            </a:r>
            <a:r>
              <a:rPr lang="zh-CN" altLang="en-US" sz="3600" b="1" dirty="0" smtClean="0">
                <a:solidFill>
                  <a:srgbClr val="0823A8"/>
                </a:solidFill>
                <a:latin typeface="Calibri" pitchFamily="34" charset="0"/>
              </a:rPr>
              <a:t>顶点计算</a:t>
            </a:r>
            <a:endParaRPr lang="zh-CN" altLang="en-US" sz="3600" b="1" dirty="0">
              <a:solidFill>
                <a:srgbClr val="0823A8"/>
              </a:solidFill>
              <a:latin typeface="Calibri" pitchFamily="34" charset="0"/>
            </a:endParaRPr>
          </a:p>
        </p:txBody>
      </p:sp>
      <p:sp>
        <p:nvSpPr>
          <p:cNvPr id="3" name="矩形 2"/>
          <p:cNvSpPr/>
          <p:nvPr/>
        </p:nvSpPr>
        <p:spPr>
          <a:xfrm>
            <a:off x="762000" y="1828800"/>
            <a:ext cx="7717766" cy="4708981"/>
          </a:xfrm>
          <a:prstGeom prst="rect">
            <a:avLst/>
          </a:prstGeom>
        </p:spPr>
        <p:txBody>
          <a:bodyPr wrap="square">
            <a:spAutoFit/>
          </a:bodyPr>
          <a:lstStyle/>
          <a:p>
            <a:r>
              <a:rPr lang="zh-CN" altLang="en-US" sz="2000" dirty="0"/>
              <a:t>每一个超步</a:t>
            </a:r>
            <a:r>
              <a:rPr lang="zh-CN" altLang="en-US" sz="2000" dirty="0" smtClean="0"/>
              <a:t>内，各</a:t>
            </a:r>
            <a:r>
              <a:rPr lang="zh-CN" altLang="en-US" sz="2000" dirty="0"/>
              <a:t>顶点的计算都在节点本地进行，</a:t>
            </a:r>
            <a:r>
              <a:rPr lang="zh-CN" altLang="en-US" sz="2000" dirty="0">
                <a:solidFill>
                  <a:srgbClr val="FF0000"/>
                </a:solidFill>
              </a:rPr>
              <a:t>各顶点计算是独立的</a:t>
            </a:r>
            <a:r>
              <a:rPr lang="zh-CN" altLang="en-US" sz="2000" dirty="0"/>
              <a:t>，没有对其他顶点计算结果或计算逻辑上的依赖性；</a:t>
            </a:r>
          </a:p>
          <a:p>
            <a:r>
              <a:rPr lang="zh-CN" altLang="en-US" sz="2000" dirty="0"/>
              <a:t>没有任何节点之外的资源竞争，因此避免了分布式异步计算系统中容易发生的</a:t>
            </a:r>
            <a:r>
              <a:rPr lang="en-US" altLang="zh-CN" sz="2000" dirty="0"/>
              <a:t>deadlock</a:t>
            </a:r>
            <a:r>
              <a:rPr lang="zh-CN" altLang="en-US" sz="2000" dirty="0"/>
              <a:t>；</a:t>
            </a:r>
          </a:p>
          <a:p>
            <a:r>
              <a:rPr lang="zh-CN" altLang="en-US" sz="2000" dirty="0"/>
              <a:t></a:t>
            </a:r>
            <a:r>
              <a:rPr lang="zh-CN" altLang="en-US" sz="2000" dirty="0">
                <a:solidFill>
                  <a:srgbClr val="FF0000"/>
                </a:solidFill>
              </a:rPr>
              <a:t>顶点间的通信被局限在步骤之间的</a:t>
            </a:r>
            <a:r>
              <a:rPr lang="en-US" altLang="zh-CN" sz="2000" dirty="0">
                <a:solidFill>
                  <a:srgbClr val="FF0000"/>
                </a:solidFill>
              </a:rPr>
              <a:t>barrier</a:t>
            </a:r>
            <a:r>
              <a:rPr lang="zh-CN" altLang="en-US" sz="2000" dirty="0">
                <a:solidFill>
                  <a:srgbClr val="FF0000"/>
                </a:solidFill>
              </a:rPr>
              <a:t>期间完成</a:t>
            </a:r>
            <a:r>
              <a:rPr lang="zh-CN" altLang="en-US" sz="2000" dirty="0"/>
              <a:t>，其含义是，每个顶点可以在超步内送出给其它顶点的消息，但这些消息不会马上处理。当这个超步结束时下一个超步开始前，所有的顶点统一处理它们各自收到的消息；</a:t>
            </a:r>
          </a:p>
          <a:p>
            <a:r>
              <a:rPr lang="zh-CN" altLang="en-US" sz="2000" dirty="0"/>
              <a:t>当所有的顶点都进入“</a:t>
            </a:r>
            <a:r>
              <a:rPr lang="en-US" altLang="zh-CN" sz="2000" dirty="0"/>
              <a:t>inactive”</a:t>
            </a:r>
            <a:r>
              <a:rPr lang="zh-CN" altLang="en-US" sz="2000" dirty="0"/>
              <a:t>状态，且没有消息传递时，</a:t>
            </a:r>
            <a:r>
              <a:rPr lang="en-US" altLang="zh-CN" sz="2000" dirty="0"/>
              <a:t>Master</a:t>
            </a:r>
            <a:r>
              <a:rPr lang="zh-CN" altLang="en-US" sz="2000" dirty="0"/>
              <a:t>即可决定这个作业已结束</a:t>
            </a:r>
            <a:r>
              <a:rPr lang="zh-CN" altLang="en-US" sz="2000" dirty="0" smtClean="0"/>
              <a:t>。</a:t>
            </a:r>
            <a:endParaRPr lang="en-US" altLang="zh-CN" sz="2000" dirty="0" smtClean="0"/>
          </a:p>
          <a:p>
            <a:r>
              <a:rPr lang="en-US" altLang="zh-CN" sz="2000" dirty="0" smtClean="0"/>
              <a:t>    </a:t>
            </a:r>
            <a:r>
              <a:rPr lang="en-US" altLang="zh-CN" sz="2000" dirty="0" err="1" smtClean="0"/>
              <a:t>Pregel</a:t>
            </a:r>
            <a:r>
              <a:rPr lang="zh-CN" altLang="en-US" sz="2000" dirty="0"/>
              <a:t>的</a:t>
            </a:r>
            <a:r>
              <a:rPr lang="zh-CN" altLang="en-US" sz="2000" dirty="0">
                <a:solidFill>
                  <a:srgbClr val="FF0000"/>
                </a:solidFill>
              </a:rPr>
              <a:t>顶点间通信采用了纯消息传递（</a:t>
            </a:r>
            <a:r>
              <a:rPr lang="en-US" altLang="zh-CN" sz="2000" dirty="0">
                <a:solidFill>
                  <a:srgbClr val="FF0000"/>
                </a:solidFill>
              </a:rPr>
              <a:t>message passing</a:t>
            </a:r>
            <a:r>
              <a:rPr lang="zh-CN" altLang="en-US" sz="2000" dirty="0">
                <a:solidFill>
                  <a:srgbClr val="FF0000"/>
                </a:solidFill>
              </a:rPr>
              <a:t>）模式</a:t>
            </a:r>
            <a:r>
              <a:rPr lang="zh-CN" altLang="en-US" sz="2000" dirty="0"/>
              <a:t>，不包含远程数据读取或共享内存的方式，这是因为两个原因：一是消息传递模型足够满足各类图算法的通信需要；二是出于性能的考虑。在分布式环境中从远程机器上读取一个值伴随有很高的时间延迟</a:t>
            </a:r>
            <a:r>
              <a:rPr lang="zh-CN" altLang="en-US" sz="2000" dirty="0" smtClean="0"/>
              <a:t>。</a:t>
            </a:r>
            <a:endParaRPr lang="zh-CN" altLang="en-US" sz="2000" dirty="0"/>
          </a:p>
        </p:txBody>
      </p:sp>
    </p:spTree>
    <p:extLst>
      <p:ext uri="{BB962C8B-B14F-4D97-AF65-F5344CB8AC3E}">
        <p14:creationId xmlns="" xmlns:p14="http://schemas.microsoft.com/office/powerpoint/2010/main" val="6330625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685800" y="1219200"/>
            <a:ext cx="7924800" cy="646331"/>
          </a:xfrm>
          <a:prstGeom prst="rect">
            <a:avLst/>
          </a:prstGeom>
          <a:noFill/>
          <a:ln w="9525">
            <a:noFill/>
            <a:miter lim="800000"/>
            <a:headEnd/>
            <a:tailEnd/>
          </a:ln>
        </p:spPr>
        <p:txBody>
          <a:bodyPr>
            <a:spAutoFit/>
          </a:bodyPr>
          <a:lstStyle/>
          <a:p>
            <a:r>
              <a:rPr lang="zh-CN" altLang="en-US" sz="3600" b="1" dirty="0" smtClean="0">
                <a:solidFill>
                  <a:srgbClr val="0823A8"/>
                </a:solidFill>
                <a:latin typeface="Calibri" pitchFamily="34" charset="0"/>
              </a:rPr>
              <a:t>图计算问题</a:t>
            </a:r>
            <a:endParaRPr lang="zh-CN" altLang="en-US" sz="3600" b="1" dirty="0">
              <a:solidFill>
                <a:srgbClr val="0823A8"/>
              </a:solidFill>
              <a:latin typeface="Calibri" pitchFamily="34" charset="0"/>
            </a:endParaRPr>
          </a:p>
        </p:txBody>
      </p:sp>
      <p:pic>
        <p:nvPicPr>
          <p:cNvPr id="76802" name="Picture 2" descr="https://gss0.bdstatic.com/-4o3dSag_xI4khGkpoWK1HF6hhy/baike/c0%3Dbaike80%2C5%2C5%2C80%2C26/sign=a9ad3befad51f3ded7bfb136f5879b7a/78310a55b319ebc483fe85bc8026cffc1e171614.jpg"/>
          <p:cNvPicPr>
            <a:picLocks noChangeAspect="1" noChangeArrowheads="1"/>
          </p:cNvPicPr>
          <p:nvPr/>
        </p:nvPicPr>
        <p:blipFill>
          <a:blip r:embed="rId4" cstate="print"/>
          <a:srcRect/>
          <a:stretch>
            <a:fillRect/>
          </a:stretch>
        </p:blipFill>
        <p:spPr bwMode="auto">
          <a:xfrm>
            <a:off x="1371600" y="1981200"/>
            <a:ext cx="6781800" cy="4497703"/>
          </a:xfrm>
          <a:prstGeom prst="rect">
            <a:avLst/>
          </a:prstGeom>
          <a:noFill/>
        </p:spPr>
      </p:pic>
    </p:spTree>
    <p:extLst>
      <p:ext uri="{BB962C8B-B14F-4D97-AF65-F5344CB8AC3E}">
        <p14:creationId xmlns="" xmlns:p14="http://schemas.microsoft.com/office/powerpoint/2010/main" val="16288149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20</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zh-CN" altLang="en-US" sz="3600" b="1" dirty="0" smtClean="0">
                <a:solidFill>
                  <a:srgbClr val="0823A8"/>
                </a:solidFill>
                <a:latin typeface="Calibri" pitchFamily="34" charset="0"/>
              </a:rPr>
              <a:t>实例：求向量最大值</a:t>
            </a:r>
            <a:endParaRPr lang="zh-CN" altLang="en-US" sz="3600" b="1" dirty="0">
              <a:solidFill>
                <a:srgbClr val="0823A8"/>
              </a:solidFill>
              <a:latin typeface="Calibri" pitchFamily="34" charset="0"/>
            </a:endParaRPr>
          </a:p>
        </p:txBody>
      </p:sp>
      <p:sp>
        <p:nvSpPr>
          <p:cNvPr id="3" name="矩形 2"/>
          <p:cNvSpPr/>
          <p:nvPr/>
        </p:nvSpPr>
        <p:spPr>
          <a:xfrm>
            <a:off x="740434" y="1683840"/>
            <a:ext cx="7793966" cy="1200329"/>
          </a:xfrm>
          <a:prstGeom prst="rect">
            <a:avLst/>
          </a:prstGeom>
        </p:spPr>
        <p:txBody>
          <a:bodyPr wrap="square">
            <a:spAutoFit/>
          </a:bodyPr>
          <a:lstStyle/>
          <a:p>
            <a:r>
              <a:rPr lang="zh-CN" altLang="en-US" dirty="0"/>
              <a:t>下面以最大值问题为例说明上述并行模型：给定一个有向连通图，图中每个顶点都包含一个值，它需要将最大值传播到每个顶点。在每个步骤中，顶点会从接收到的消息中选出一个最大值，并将这个值传送给其所有的相邻顶点。当某个步骤已经没有顶点更新其包含值，那么计算就告结束。</a:t>
            </a:r>
          </a:p>
        </p:txBody>
      </p:sp>
      <p:pic>
        <p:nvPicPr>
          <p:cNvPr id="2" name="图片 1"/>
          <p:cNvPicPr>
            <a:picLocks noChangeAspect="1"/>
          </p:cNvPicPr>
          <p:nvPr/>
        </p:nvPicPr>
        <p:blipFill>
          <a:blip r:embed="rId4" cstate="print"/>
          <a:stretch>
            <a:fillRect/>
          </a:stretch>
        </p:blipFill>
        <p:spPr>
          <a:xfrm>
            <a:off x="4493733" y="3038056"/>
            <a:ext cx="4171501" cy="3134144"/>
          </a:xfrm>
          <a:prstGeom prst="rect">
            <a:avLst/>
          </a:prstGeom>
        </p:spPr>
      </p:pic>
      <p:sp>
        <p:nvSpPr>
          <p:cNvPr id="4" name="文本框 3"/>
          <p:cNvSpPr txBox="1"/>
          <p:nvPr/>
        </p:nvSpPr>
        <p:spPr>
          <a:xfrm>
            <a:off x="740434" y="3038056"/>
            <a:ext cx="3602966" cy="3416320"/>
          </a:xfrm>
          <a:prstGeom prst="rect">
            <a:avLst/>
          </a:prstGeom>
          <a:noFill/>
        </p:spPr>
        <p:txBody>
          <a:bodyPr wrap="square" rtlCol="0">
            <a:spAutoFit/>
          </a:bodyPr>
          <a:lstStyle/>
          <a:p>
            <a:r>
              <a:rPr lang="zh-CN" altLang="en-US" dirty="0" smtClean="0"/>
              <a:t>规则：</a:t>
            </a:r>
            <a:endParaRPr lang="en-US" altLang="zh-CN" dirty="0" smtClean="0"/>
          </a:p>
          <a:p>
            <a:pPr>
              <a:buFontTx/>
              <a:buChar char="-"/>
            </a:pPr>
            <a:r>
              <a:rPr lang="zh-CN" altLang="en-US" dirty="0" smtClean="0"/>
              <a:t>所有</a:t>
            </a:r>
            <a:r>
              <a:rPr lang="zh-CN" altLang="en-US" dirty="0"/>
              <a:t>的顶点值的更新都在超步内</a:t>
            </a:r>
            <a:r>
              <a:rPr lang="zh-CN" altLang="en-US" dirty="0" smtClean="0"/>
              <a:t>；</a:t>
            </a:r>
            <a:r>
              <a:rPr lang="en-US" altLang="zh-CN" dirty="0" smtClean="0"/>
              <a:t>- </a:t>
            </a:r>
            <a:r>
              <a:rPr lang="zh-CN" altLang="en-US" dirty="0" smtClean="0"/>
              <a:t>每个</a:t>
            </a:r>
            <a:r>
              <a:rPr lang="zh-CN" altLang="en-US" dirty="0"/>
              <a:t>顶点只在超步结束时向其所有邻接点发送消息（传送顶点值）</a:t>
            </a:r>
            <a:r>
              <a:rPr lang="zh-CN" altLang="en-US" dirty="0" smtClean="0"/>
              <a:t>；</a:t>
            </a:r>
            <a:endParaRPr lang="en-US" altLang="zh-CN" dirty="0" smtClean="0"/>
          </a:p>
          <a:p>
            <a:pPr>
              <a:buFontTx/>
              <a:buChar char="-"/>
            </a:pPr>
            <a:r>
              <a:rPr lang="en-US" altLang="zh-CN" dirty="0" smtClean="0"/>
              <a:t> </a:t>
            </a:r>
            <a:r>
              <a:rPr lang="zh-CN" altLang="en-US" dirty="0" smtClean="0"/>
              <a:t>当</a:t>
            </a:r>
            <a:r>
              <a:rPr lang="zh-CN" altLang="en-US" dirty="0"/>
              <a:t>一个顶点收到的消息中含有值比它目前值大，则</a:t>
            </a:r>
            <a:r>
              <a:rPr lang="zh-CN" altLang="en-US" dirty="0" smtClean="0"/>
              <a:t>用收到的最大</a:t>
            </a:r>
            <a:r>
              <a:rPr lang="zh-CN" altLang="en-US" dirty="0"/>
              <a:t>的一个值替换它目前值，状态设置为“活跃”，否则就将状态改为“非活跃”</a:t>
            </a:r>
            <a:r>
              <a:rPr lang="zh-CN" altLang="en-US" dirty="0" smtClean="0"/>
              <a:t>；</a:t>
            </a:r>
            <a:endParaRPr lang="en-US" altLang="zh-CN" dirty="0" smtClean="0"/>
          </a:p>
          <a:p>
            <a:pPr>
              <a:buFontTx/>
              <a:buChar char="-"/>
            </a:pPr>
            <a:r>
              <a:rPr lang="en-US" altLang="zh-CN" dirty="0" smtClean="0"/>
              <a:t> </a:t>
            </a:r>
            <a:r>
              <a:rPr lang="zh-CN" altLang="en-US" dirty="0" smtClean="0"/>
              <a:t>当</a:t>
            </a:r>
            <a:r>
              <a:rPr lang="zh-CN" altLang="en-US" dirty="0"/>
              <a:t>所有顶点状态为“非活跃”时，计算结束。</a:t>
            </a:r>
          </a:p>
        </p:txBody>
      </p:sp>
    </p:spTree>
    <p:extLst>
      <p:ext uri="{BB962C8B-B14F-4D97-AF65-F5344CB8AC3E}">
        <p14:creationId xmlns="" xmlns:p14="http://schemas.microsoft.com/office/powerpoint/2010/main" val="338421324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21</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en-US" altLang="zh-CN" sz="3600" b="1" dirty="0" smtClean="0">
                <a:solidFill>
                  <a:srgbClr val="0823A8"/>
                </a:solidFill>
                <a:latin typeface="Calibri" pitchFamily="34" charset="0"/>
              </a:rPr>
              <a:t>Combiner</a:t>
            </a:r>
            <a:endParaRPr lang="zh-CN" altLang="en-US" sz="3600" b="1" dirty="0">
              <a:solidFill>
                <a:srgbClr val="0823A8"/>
              </a:solidFill>
              <a:latin typeface="Calibri" pitchFamily="34" charset="0"/>
            </a:endParaRPr>
          </a:p>
        </p:txBody>
      </p:sp>
      <p:sp>
        <p:nvSpPr>
          <p:cNvPr id="3" name="矩形 2"/>
          <p:cNvSpPr/>
          <p:nvPr/>
        </p:nvSpPr>
        <p:spPr>
          <a:xfrm>
            <a:off x="762000" y="1676400"/>
            <a:ext cx="7870166" cy="2031325"/>
          </a:xfrm>
          <a:prstGeom prst="rect">
            <a:avLst/>
          </a:prstGeom>
        </p:spPr>
        <p:txBody>
          <a:bodyPr wrap="square">
            <a:spAutoFit/>
          </a:bodyPr>
          <a:lstStyle/>
          <a:p>
            <a:r>
              <a:rPr lang="zh-CN" altLang="en-US" dirty="0" smtClean="0"/>
              <a:t>       在</a:t>
            </a:r>
            <a:r>
              <a:rPr lang="zh-CN" altLang="en-US" dirty="0"/>
              <a:t>超步计算之间，一个节点（</a:t>
            </a:r>
            <a:r>
              <a:rPr lang="en-US" altLang="zh-CN" dirty="0"/>
              <a:t>Worker</a:t>
            </a:r>
            <a:r>
              <a:rPr lang="zh-CN" altLang="en-US" dirty="0"/>
              <a:t>）上的多个顶点（</a:t>
            </a:r>
            <a:r>
              <a:rPr lang="en-US" altLang="zh-CN" dirty="0"/>
              <a:t>vertex</a:t>
            </a:r>
            <a:r>
              <a:rPr lang="zh-CN" altLang="en-US" dirty="0"/>
              <a:t>）可能同时向另一个节点（</a:t>
            </a:r>
            <a:r>
              <a:rPr lang="en-US" altLang="zh-CN" dirty="0"/>
              <a:t>Worker</a:t>
            </a:r>
            <a:r>
              <a:rPr lang="zh-CN" altLang="en-US" dirty="0"/>
              <a:t>）上的顶点发送消息，比如</a:t>
            </a:r>
            <a:r>
              <a:rPr lang="zh-CN" altLang="en-US" dirty="0" smtClean="0"/>
              <a:t>图，</a:t>
            </a:r>
            <a:r>
              <a:rPr lang="zh-CN" altLang="en-US" dirty="0"/>
              <a:t>在超步</a:t>
            </a:r>
            <a:r>
              <a:rPr lang="en-US" altLang="zh-CN" dirty="0"/>
              <a:t>0</a:t>
            </a:r>
            <a:r>
              <a:rPr lang="zh-CN" altLang="en-US" dirty="0"/>
              <a:t>与超步</a:t>
            </a:r>
            <a:r>
              <a:rPr lang="en-US" altLang="zh-CN" dirty="0"/>
              <a:t>1</a:t>
            </a:r>
            <a:r>
              <a:rPr lang="zh-CN" altLang="en-US" dirty="0"/>
              <a:t>之间，顶点</a:t>
            </a:r>
            <a:r>
              <a:rPr lang="en-US" altLang="zh-CN" dirty="0"/>
              <a:t>B</a:t>
            </a:r>
            <a:r>
              <a:rPr lang="zh-CN" altLang="en-US" dirty="0"/>
              <a:t>和</a:t>
            </a:r>
            <a:r>
              <a:rPr lang="en-US" altLang="zh-CN" dirty="0"/>
              <a:t>C</a:t>
            </a:r>
            <a:r>
              <a:rPr lang="zh-CN" altLang="en-US" dirty="0"/>
              <a:t>都向顶点</a:t>
            </a:r>
            <a:r>
              <a:rPr lang="en-US" altLang="zh-CN" dirty="0"/>
              <a:t>D</a:t>
            </a:r>
            <a:r>
              <a:rPr lang="zh-CN" altLang="en-US" dirty="0"/>
              <a:t>发送消息。但在某些算法中，接受顶点需要的并不是每一个发送顶点的单独值，而可能是其中的最大</a:t>
            </a:r>
            <a:r>
              <a:rPr lang="zh-CN" altLang="en-US" dirty="0" smtClean="0"/>
              <a:t>值、</a:t>
            </a:r>
            <a:r>
              <a:rPr lang="zh-CN" altLang="en-US" dirty="0"/>
              <a:t>或是求和值，这种情况下，</a:t>
            </a:r>
            <a:r>
              <a:rPr lang="en-US" altLang="zh-CN" dirty="0"/>
              <a:t>Pregel</a:t>
            </a:r>
            <a:r>
              <a:rPr lang="zh-CN" altLang="en-US" dirty="0"/>
              <a:t>提供了</a:t>
            </a:r>
            <a:r>
              <a:rPr lang="en-US" altLang="zh-CN" dirty="0"/>
              <a:t>Combiner</a:t>
            </a:r>
            <a:r>
              <a:rPr lang="zh-CN" altLang="en-US" dirty="0"/>
              <a:t>机制来合并发出消息，使得多个顶点发给同一目标点的多个消息合并成一条消息，从而减少消息传递开销、降低网络流量负担</a:t>
            </a:r>
            <a:r>
              <a:rPr lang="zh-CN" altLang="en-US" dirty="0" smtClean="0"/>
              <a:t>。</a:t>
            </a:r>
            <a:endParaRPr lang="zh-CN" altLang="en-US" dirty="0"/>
          </a:p>
        </p:txBody>
      </p:sp>
      <p:pic>
        <p:nvPicPr>
          <p:cNvPr id="2" name="图片 1"/>
          <p:cNvPicPr>
            <a:picLocks noChangeAspect="1"/>
          </p:cNvPicPr>
          <p:nvPr/>
        </p:nvPicPr>
        <p:blipFill>
          <a:blip r:embed="rId4" cstate="print"/>
          <a:stretch>
            <a:fillRect/>
          </a:stretch>
        </p:blipFill>
        <p:spPr>
          <a:xfrm>
            <a:off x="3886200" y="3505200"/>
            <a:ext cx="4780952" cy="2971429"/>
          </a:xfrm>
          <a:prstGeom prst="rect">
            <a:avLst/>
          </a:prstGeom>
        </p:spPr>
      </p:pic>
      <p:sp>
        <p:nvSpPr>
          <p:cNvPr id="4" name="文本框 3"/>
          <p:cNvSpPr txBox="1"/>
          <p:nvPr/>
        </p:nvSpPr>
        <p:spPr>
          <a:xfrm>
            <a:off x="740434" y="3676590"/>
            <a:ext cx="3143848" cy="2862322"/>
          </a:xfrm>
          <a:prstGeom prst="rect">
            <a:avLst/>
          </a:prstGeom>
          <a:noFill/>
        </p:spPr>
        <p:txBody>
          <a:bodyPr wrap="square" rtlCol="0">
            <a:spAutoFit/>
          </a:bodyPr>
          <a:lstStyle/>
          <a:p>
            <a:r>
              <a:rPr lang="zh-CN" altLang="en-US" dirty="0" smtClean="0"/>
              <a:t>       这种</a:t>
            </a:r>
            <a:r>
              <a:rPr lang="en-US" altLang="zh-CN" dirty="0"/>
              <a:t>Combiner</a:t>
            </a:r>
            <a:r>
              <a:rPr lang="zh-CN" altLang="en-US" dirty="0"/>
              <a:t>功能可以在</a:t>
            </a:r>
            <a:r>
              <a:rPr lang="zh-CN" altLang="en-US" dirty="0">
                <a:solidFill>
                  <a:srgbClr val="FF0000"/>
                </a:solidFill>
              </a:rPr>
              <a:t>发送端实现</a:t>
            </a:r>
            <a:r>
              <a:rPr lang="zh-CN" altLang="en-US" dirty="0"/>
              <a:t>（将多条发出消息合并为一条），也可以在</a:t>
            </a:r>
            <a:r>
              <a:rPr lang="zh-CN" altLang="en-US" dirty="0">
                <a:solidFill>
                  <a:srgbClr val="FF0000"/>
                </a:solidFill>
              </a:rPr>
              <a:t>接收端实现</a:t>
            </a:r>
            <a:r>
              <a:rPr lang="zh-CN" altLang="en-US" dirty="0"/>
              <a:t>（将接收到的发送给同一顶点的多条消息合并为一条），如</a:t>
            </a:r>
            <a:r>
              <a:rPr lang="zh-CN" altLang="en-US" dirty="0" smtClean="0"/>
              <a:t>图所</a:t>
            </a:r>
            <a:r>
              <a:rPr lang="zh-CN" altLang="en-US" dirty="0"/>
              <a:t>示。应注意到接收端</a:t>
            </a:r>
            <a:r>
              <a:rPr lang="en-US" altLang="zh-CN" dirty="0"/>
              <a:t>Combiner</a:t>
            </a:r>
            <a:r>
              <a:rPr lang="zh-CN" altLang="en-US" dirty="0"/>
              <a:t>机制并未降低网络传送流量、而只是加快了接收端的处理速度。</a:t>
            </a:r>
          </a:p>
        </p:txBody>
      </p:sp>
    </p:spTree>
    <p:extLst>
      <p:ext uri="{BB962C8B-B14F-4D97-AF65-F5344CB8AC3E}">
        <p14:creationId xmlns="" xmlns:p14="http://schemas.microsoft.com/office/powerpoint/2010/main" val="21347819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22</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en-US" altLang="zh-CN" sz="3600" b="1" dirty="0" smtClean="0">
                <a:solidFill>
                  <a:srgbClr val="0823A8"/>
                </a:solidFill>
                <a:latin typeface="Calibri" pitchFamily="34" charset="0"/>
              </a:rPr>
              <a:t>Aggregator</a:t>
            </a:r>
            <a:endParaRPr lang="zh-CN" altLang="en-US" sz="3600" b="1" dirty="0">
              <a:solidFill>
                <a:srgbClr val="0823A8"/>
              </a:solidFill>
              <a:latin typeface="Calibri" pitchFamily="34" charset="0"/>
            </a:endParaRPr>
          </a:p>
        </p:txBody>
      </p:sp>
      <p:sp>
        <p:nvSpPr>
          <p:cNvPr id="3" name="矩形 2"/>
          <p:cNvSpPr/>
          <p:nvPr/>
        </p:nvSpPr>
        <p:spPr>
          <a:xfrm>
            <a:off x="685800" y="1752600"/>
            <a:ext cx="7620000" cy="1477328"/>
          </a:xfrm>
          <a:prstGeom prst="rect">
            <a:avLst/>
          </a:prstGeom>
        </p:spPr>
        <p:txBody>
          <a:bodyPr wrap="square">
            <a:spAutoFit/>
          </a:bodyPr>
          <a:lstStyle/>
          <a:p>
            <a:r>
              <a:rPr lang="zh-CN" altLang="en-US" dirty="0" smtClean="0"/>
              <a:t>      另外</a:t>
            </a:r>
            <a:r>
              <a:rPr lang="zh-CN" altLang="en-US" dirty="0"/>
              <a:t>，</a:t>
            </a:r>
            <a:r>
              <a:rPr lang="en-US" altLang="zh-CN" dirty="0"/>
              <a:t>Pregel</a:t>
            </a:r>
            <a:r>
              <a:rPr lang="zh-CN" altLang="en-US" dirty="0"/>
              <a:t>提供一种</a:t>
            </a:r>
            <a:r>
              <a:rPr lang="en-US" altLang="zh-CN" dirty="0"/>
              <a:t>Aggregator</a:t>
            </a:r>
            <a:r>
              <a:rPr lang="zh-CN" altLang="en-US" dirty="0"/>
              <a:t>机制来实现并行计算系统的全局通信、状态监控和数据查看。</a:t>
            </a:r>
            <a:r>
              <a:rPr lang="en-US" altLang="zh-CN" dirty="0" err="1"/>
              <a:t>Pregel</a:t>
            </a:r>
            <a:r>
              <a:rPr lang="zh-CN" altLang="en-US" dirty="0" smtClean="0"/>
              <a:t>使用如图所</a:t>
            </a:r>
            <a:r>
              <a:rPr lang="zh-CN" altLang="en-US" dirty="0"/>
              <a:t>示的树状结构来实现</a:t>
            </a:r>
            <a:r>
              <a:rPr lang="en-US" altLang="zh-CN" dirty="0"/>
              <a:t>aggregator</a:t>
            </a:r>
            <a:r>
              <a:rPr lang="zh-CN" altLang="en-US" dirty="0"/>
              <a:t>功能，即在一个超步</a:t>
            </a:r>
            <a:r>
              <a:rPr lang="en-US" altLang="zh-CN" dirty="0"/>
              <a:t>S</a:t>
            </a:r>
            <a:r>
              <a:rPr lang="zh-CN" altLang="en-US" dirty="0"/>
              <a:t>中，节点（</a:t>
            </a:r>
            <a:r>
              <a:rPr lang="en-US" altLang="zh-CN" dirty="0"/>
              <a:t>Worker</a:t>
            </a:r>
            <a:r>
              <a:rPr lang="zh-CN" altLang="en-US" dirty="0"/>
              <a:t>）上的每一个顶点（</a:t>
            </a:r>
            <a:r>
              <a:rPr lang="en-US" altLang="zh-CN" dirty="0"/>
              <a:t>vertex</a:t>
            </a:r>
            <a:r>
              <a:rPr lang="zh-CN" altLang="en-US" dirty="0"/>
              <a:t>）都可以向该节点的</a:t>
            </a:r>
            <a:r>
              <a:rPr lang="en-US" altLang="zh-CN" dirty="0"/>
              <a:t>aggregator</a:t>
            </a:r>
            <a:r>
              <a:rPr lang="zh-CN" altLang="en-US" dirty="0"/>
              <a:t>发送一个数据，系统会使用一种</a:t>
            </a:r>
            <a:r>
              <a:rPr lang="en-US" altLang="zh-CN" dirty="0"/>
              <a:t>Reduce</a:t>
            </a:r>
            <a:r>
              <a:rPr lang="zh-CN" altLang="en-US" dirty="0"/>
              <a:t>操作来聚合这些数据，产生的值在超步</a:t>
            </a:r>
            <a:r>
              <a:rPr lang="en-US" altLang="zh-CN" dirty="0"/>
              <a:t>S</a:t>
            </a:r>
            <a:r>
              <a:rPr lang="zh-CN" altLang="en-US" dirty="0"/>
              <a:t>结束时向更高一级的</a:t>
            </a:r>
            <a:r>
              <a:rPr lang="en-US" altLang="zh-CN" dirty="0"/>
              <a:t>aggregator</a:t>
            </a:r>
            <a:r>
              <a:rPr lang="zh-CN" altLang="en-US" dirty="0"/>
              <a:t>传送</a:t>
            </a:r>
            <a:r>
              <a:rPr lang="zh-CN" altLang="en-US" dirty="0" smtClean="0"/>
              <a:t>。</a:t>
            </a:r>
            <a:endParaRPr lang="zh-CN" altLang="en-US" dirty="0"/>
          </a:p>
        </p:txBody>
      </p:sp>
      <p:sp>
        <p:nvSpPr>
          <p:cNvPr id="4" name="文本框 3"/>
          <p:cNvSpPr txBox="1"/>
          <p:nvPr/>
        </p:nvSpPr>
        <p:spPr>
          <a:xfrm>
            <a:off x="685800" y="3276600"/>
            <a:ext cx="2307566" cy="2585323"/>
          </a:xfrm>
          <a:prstGeom prst="rect">
            <a:avLst/>
          </a:prstGeom>
          <a:noFill/>
        </p:spPr>
        <p:txBody>
          <a:bodyPr wrap="square" rtlCol="0">
            <a:spAutoFit/>
          </a:bodyPr>
          <a:lstStyle/>
          <a:p>
            <a:r>
              <a:rPr lang="zh-CN" altLang="en-US" dirty="0"/>
              <a:t>聚合产生值将会对所有的顶点在超步</a:t>
            </a:r>
            <a:r>
              <a:rPr lang="en-US" altLang="zh-CN" dirty="0"/>
              <a:t>S+1</a:t>
            </a:r>
            <a:r>
              <a:rPr lang="zh-CN" altLang="en-US" dirty="0"/>
              <a:t>中可见。</a:t>
            </a:r>
            <a:r>
              <a:rPr lang="en-US" altLang="zh-CN" dirty="0"/>
              <a:t>Pregel</a:t>
            </a:r>
            <a:r>
              <a:rPr lang="zh-CN" altLang="en-US" dirty="0"/>
              <a:t>提供一些预先定义的</a:t>
            </a:r>
            <a:r>
              <a:rPr lang="en-US" altLang="zh-CN" dirty="0"/>
              <a:t>aggregators</a:t>
            </a:r>
            <a:r>
              <a:rPr lang="zh-CN" altLang="en-US" dirty="0"/>
              <a:t>，如可以在各种整数和</a:t>
            </a:r>
            <a:r>
              <a:rPr lang="en-US" altLang="zh-CN" dirty="0"/>
              <a:t>string</a:t>
            </a:r>
            <a:r>
              <a:rPr lang="zh-CN" altLang="en-US" dirty="0"/>
              <a:t>类型上执行</a:t>
            </a:r>
            <a:r>
              <a:rPr lang="en-US" altLang="zh-CN" dirty="0"/>
              <a:t>min</a:t>
            </a:r>
            <a:r>
              <a:rPr lang="zh-CN" altLang="en-US" dirty="0"/>
              <a:t>，</a:t>
            </a:r>
            <a:r>
              <a:rPr lang="en-US" altLang="zh-CN" dirty="0"/>
              <a:t>max</a:t>
            </a:r>
            <a:r>
              <a:rPr lang="zh-CN" altLang="en-US" dirty="0"/>
              <a:t>，</a:t>
            </a:r>
            <a:r>
              <a:rPr lang="en-US" altLang="zh-CN" dirty="0"/>
              <a:t>sum</a:t>
            </a:r>
            <a:r>
              <a:rPr lang="zh-CN" altLang="en-US" dirty="0"/>
              <a:t>等操作的</a:t>
            </a:r>
            <a:r>
              <a:rPr lang="en-US" altLang="zh-CN" dirty="0"/>
              <a:t>aggregator</a:t>
            </a:r>
            <a:r>
              <a:rPr lang="zh-CN" altLang="en-US" dirty="0"/>
              <a:t>。</a:t>
            </a:r>
          </a:p>
        </p:txBody>
      </p:sp>
      <p:pic>
        <p:nvPicPr>
          <p:cNvPr id="5" name="图片 4"/>
          <p:cNvPicPr>
            <a:picLocks noChangeAspect="1"/>
          </p:cNvPicPr>
          <p:nvPr/>
        </p:nvPicPr>
        <p:blipFill>
          <a:blip r:embed="rId4" cstate="print"/>
          <a:stretch>
            <a:fillRect/>
          </a:stretch>
        </p:blipFill>
        <p:spPr>
          <a:xfrm>
            <a:off x="3048000" y="2895600"/>
            <a:ext cx="5181600" cy="3834702"/>
          </a:xfrm>
          <a:prstGeom prst="rect">
            <a:avLst/>
          </a:prstGeom>
        </p:spPr>
      </p:pic>
    </p:spTree>
    <p:extLst>
      <p:ext uri="{BB962C8B-B14F-4D97-AF65-F5344CB8AC3E}">
        <p14:creationId xmlns="" xmlns:p14="http://schemas.microsoft.com/office/powerpoint/2010/main" val="116996058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23</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62000" y="1143000"/>
            <a:ext cx="7924800" cy="646331"/>
          </a:xfrm>
          <a:prstGeom prst="rect">
            <a:avLst/>
          </a:prstGeom>
          <a:noFill/>
          <a:ln w="9525">
            <a:noFill/>
            <a:miter lim="800000"/>
            <a:headEnd/>
            <a:tailEnd/>
          </a:ln>
        </p:spPr>
        <p:txBody>
          <a:bodyPr>
            <a:spAutoFit/>
          </a:bodyPr>
          <a:lstStyle/>
          <a:p>
            <a:r>
              <a:rPr lang="zh-CN" altLang="en-US" sz="3600" b="1" dirty="0" smtClean="0">
                <a:solidFill>
                  <a:srgbClr val="0823A8"/>
                </a:solidFill>
                <a:latin typeface="Calibri" pitchFamily="34" charset="0"/>
              </a:rPr>
              <a:t>开源图并行计算框架</a:t>
            </a:r>
            <a:r>
              <a:rPr lang="en-US" altLang="zh-CN" sz="3600" b="1" dirty="0" smtClean="0">
                <a:solidFill>
                  <a:srgbClr val="0823A8"/>
                </a:solidFill>
                <a:latin typeface="Calibri" pitchFamily="34" charset="0"/>
              </a:rPr>
              <a:t>Hama</a:t>
            </a:r>
            <a:endParaRPr lang="zh-CN" altLang="en-US" sz="3600" b="1" dirty="0">
              <a:solidFill>
                <a:srgbClr val="0823A8"/>
              </a:solidFill>
              <a:latin typeface="Calibri" pitchFamily="34" charset="0"/>
            </a:endParaRPr>
          </a:p>
        </p:txBody>
      </p:sp>
      <p:sp>
        <p:nvSpPr>
          <p:cNvPr id="3" name="矩形 2"/>
          <p:cNvSpPr/>
          <p:nvPr/>
        </p:nvSpPr>
        <p:spPr>
          <a:xfrm>
            <a:off x="762000" y="1828800"/>
            <a:ext cx="7772400" cy="4093428"/>
          </a:xfrm>
          <a:prstGeom prst="rect">
            <a:avLst/>
          </a:prstGeom>
        </p:spPr>
        <p:txBody>
          <a:bodyPr wrap="square">
            <a:spAutoFit/>
          </a:bodyPr>
          <a:lstStyle/>
          <a:p>
            <a:r>
              <a:rPr lang="en-US" altLang="zh-CN" sz="2000" dirty="0" smtClean="0"/>
              <a:t>      Hama</a:t>
            </a:r>
            <a:r>
              <a:rPr lang="zh-CN" altLang="en-US" sz="2000" dirty="0"/>
              <a:t>（取</a:t>
            </a:r>
            <a:r>
              <a:rPr lang="en-US" altLang="zh-CN" sz="2000" dirty="0"/>
              <a:t>Hadoop Matrix</a:t>
            </a:r>
            <a:r>
              <a:rPr lang="zh-CN" altLang="en-US" sz="2000" dirty="0"/>
              <a:t>的前两个字母组合）是韩国人</a:t>
            </a:r>
            <a:r>
              <a:rPr lang="en-US" altLang="zh-CN" sz="2000" dirty="0"/>
              <a:t>Edward J. Yoon</a:t>
            </a:r>
            <a:r>
              <a:rPr lang="zh-CN" altLang="en-US" sz="2000" dirty="0"/>
              <a:t>于</a:t>
            </a:r>
            <a:r>
              <a:rPr lang="en-US" altLang="zh-CN" sz="2000" dirty="0"/>
              <a:t>2008</a:t>
            </a:r>
            <a:r>
              <a:rPr lang="zh-CN" altLang="en-US" sz="2000" dirty="0"/>
              <a:t>年发起的一个基于</a:t>
            </a:r>
            <a:r>
              <a:rPr lang="en-US" altLang="zh-CN" sz="2000" dirty="0"/>
              <a:t>BSP</a:t>
            </a:r>
            <a:r>
              <a:rPr lang="zh-CN" altLang="en-US" sz="2000" dirty="0"/>
              <a:t>模型的图计算</a:t>
            </a:r>
            <a:r>
              <a:rPr lang="en-US" altLang="zh-CN" sz="2000" dirty="0"/>
              <a:t>Apache</a:t>
            </a:r>
            <a:r>
              <a:rPr lang="zh-CN" altLang="en-US" sz="2000" dirty="0"/>
              <a:t>开源培育项目</a:t>
            </a:r>
            <a:r>
              <a:rPr lang="en-US" altLang="zh-CN" sz="2000" dirty="0"/>
              <a:t>[11]</a:t>
            </a:r>
            <a:r>
              <a:rPr lang="zh-CN" altLang="en-US" sz="2000" dirty="0"/>
              <a:t>，并在</a:t>
            </a:r>
            <a:r>
              <a:rPr lang="en-US" altLang="zh-CN" sz="2000" dirty="0"/>
              <a:t>2012</a:t>
            </a:r>
            <a:r>
              <a:rPr lang="zh-CN" altLang="en-US" sz="2000" dirty="0"/>
              <a:t>年成为</a:t>
            </a:r>
            <a:r>
              <a:rPr lang="en-US" altLang="zh-CN" sz="2000" dirty="0"/>
              <a:t>Apache</a:t>
            </a:r>
            <a:r>
              <a:rPr lang="zh-CN" altLang="en-US" sz="2000" dirty="0"/>
              <a:t>的正式项目（</a:t>
            </a:r>
            <a:r>
              <a:rPr lang="en-US" altLang="zh-CN" sz="2000" dirty="0">
                <a:hlinkClick r:id="rId4"/>
              </a:rPr>
              <a:t>http://hama.apache.org/index.html</a:t>
            </a:r>
            <a:r>
              <a:rPr lang="zh-CN" altLang="en-US" sz="2000" dirty="0"/>
              <a:t>）</a:t>
            </a:r>
            <a:r>
              <a:rPr lang="zh-CN" altLang="en-US" sz="2000" dirty="0" smtClean="0"/>
              <a:t>。</a:t>
            </a:r>
            <a:endParaRPr lang="en-US" altLang="zh-CN" sz="2000" dirty="0" smtClean="0"/>
          </a:p>
          <a:p>
            <a:pPr>
              <a:spcBef>
                <a:spcPts val="1200"/>
              </a:spcBef>
            </a:pPr>
            <a:r>
              <a:rPr lang="zh-CN" altLang="en-US" sz="2000" dirty="0" smtClean="0"/>
              <a:t>      </a:t>
            </a:r>
            <a:r>
              <a:rPr lang="en-US" altLang="zh-CN" sz="2000" dirty="0" smtClean="0"/>
              <a:t>Hama</a:t>
            </a:r>
            <a:r>
              <a:rPr lang="zh-CN" altLang="en-US" sz="2000" dirty="0" smtClean="0"/>
              <a:t>实际上</a:t>
            </a:r>
            <a:r>
              <a:rPr lang="zh-CN" altLang="en-US" sz="2000" dirty="0"/>
              <a:t>是一个高性能集群上基于</a:t>
            </a:r>
            <a:r>
              <a:rPr lang="en-US" altLang="zh-CN" sz="2000" dirty="0"/>
              <a:t>BSP</a:t>
            </a:r>
            <a:r>
              <a:rPr lang="zh-CN" altLang="en-US" sz="2000" dirty="0"/>
              <a:t>并行模型和</a:t>
            </a:r>
            <a:r>
              <a:rPr lang="en-US" altLang="zh-CN" sz="2000" dirty="0"/>
              <a:t>Hadoop</a:t>
            </a:r>
            <a:r>
              <a:rPr lang="zh-CN" altLang="en-US" sz="2000" dirty="0"/>
              <a:t>平台构建的分布式并行计算框架（</a:t>
            </a:r>
            <a:r>
              <a:rPr lang="en-US" altLang="zh-CN" sz="2000" dirty="0"/>
              <a:t>distributed computing framework</a:t>
            </a:r>
            <a:r>
              <a:rPr lang="zh-CN" altLang="en-US" sz="2000" dirty="0"/>
              <a:t>），支持如下领域的大规模数据处理计算：</a:t>
            </a:r>
          </a:p>
          <a:p>
            <a:pPr lvl="1">
              <a:spcBef>
                <a:spcPts val="1200"/>
              </a:spcBef>
            </a:pPr>
            <a:r>
              <a:rPr lang="en-US" altLang="zh-CN" sz="2000" dirty="0" smtClean="0"/>
              <a:t>- </a:t>
            </a:r>
            <a:r>
              <a:rPr lang="zh-CN" altLang="en-US" sz="2000" dirty="0" smtClean="0"/>
              <a:t>大规模</a:t>
            </a:r>
            <a:r>
              <a:rPr lang="zh-CN" altLang="en-US" sz="2000" dirty="0"/>
              <a:t>矩阵运算</a:t>
            </a:r>
          </a:p>
          <a:p>
            <a:pPr lvl="1"/>
            <a:r>
              <a:rPr lang="en-US" altLang="zh-CN" sz="2000" dirty="0" smtClean="0"/>
              <a:t>- </a:t>
            </a:r>
            <a:r>
              <a:rPr lang="zh-CN" altLang="en-US" sz="2000" dirty="0" smtClean="0"/>
              <a:t>机器学习 </a:t>
            </a:r>
            <a:r>
              <a:rPr lang="en-US" altLang="zh-CN" sz="2000" dirty="0"/>
              <a:t>(K-means Clustering</a:t>
            </a:r>
            <a:r>
              <a:rPr lang="zh-CN" altLang="en-US" sz="2000" dirty="0"/>
              <a:t>，</a:t>
            </a:r>
            <a:r>
              <a:rPr lang="en-US" altLang="zh-CN" sz="2000" dirty="0"/>
              <a:t>Decision Tree)</a:t>
            </a:r>
          </a:p>
          <a:p>
            <a:pPr lvl="1"/>
            <a:r>
              <a:rPr lang="en-US" altLang="zh-CN" sz="2000" dirty="0" smtClean="0"/>
              <a:t>- </a:t>
            </a:r>
            <a:r>
              <a:rPr lang="zh-CN" altLang="en-US" sz="2000" dirty="0" smtClean="0"/>
              <a:t>图</a:t>
            </a:r>
            <a:r>
              <a:rPr lang="zh-CN" altLang="en-US" sz="2000" dirty="0"/>
              <a:t>计算（</a:t>
            </a:r>
            <a:r>
              <a:rPr lang="en-US" altLang="zh-CN" sz="2000" dirty="0"/>
              <a:t>BFS, PageRank, Bipartite Matching, SSSP</a:t>
            </a:r>
            <a:r>
              <a:rPr lang="zh-CN" altLang="en-US" sz="2000" dirty="0"/>
              <a:t>，最大流最小割（</a:t>
            </a:r>
            <a:r>
              <a:rPr lang="en-US" altLang="zh-CN" sz="2000" dirty="0"/>
              <a:t>MF-MC</a:t>
            </a:r>
            <a:r>
              <a:rPr lang="zh-CN" altLang="en-US" sz="2000" dirty="0"/>
              <a:t>）算法等）</a:t>
            </a:r>
          </a:p>
          <a:p>
            <a:r>
              <a:rPr lang="zh-CN" altLang="en-US" sz="2000" dirty="0" smtClean="0"/>
              <a:t>       </a:t>
            </a:r>
            <a:r>
              <a:rPr lang="en-US" altLang="zh-CN" sz="2000" dirty="0" smtClean="0"/>
              <a:t>- </a:t>
            </a:r>
            <a:r>
              <a:rPr lang="zh-CN" altLang="en-US" sz="2000" dirty="0" smtClean="0"/>
              <a:t>网络</a:t>
            </a:r>
            <a:r>
              <a:rPr lang="zh-CN" altLang="en-US" sz="2000" dirty="0"/>
              <a:t>算法（神经网络、社交网络分析、网络实时流量监测等）</a:t>
            </a:r>
          </a:p>
        </p:txBody>
      </p:sp>
    </p:spTree>
    <p:extLst>
      <p:ext uri="{BB962C8B-B14F-4D97-AF65-F5344CB8AC3E}">
        <p14:creationId xmlns="" xmlns:p14="http://schemas.microsoft.com/office/powerpoint/2010/main" val="15935173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4"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24</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62000" y="1143000"/>
            <a:ext cx="7924800" cy="646331"/>
          </a:xfrm>
          <a:prstGeom prst="rect">
            <a:avLst/>
          </a:prstGeom>
          <a:noFill/>
          <a:ln w="9525">
            <a:noFill/>
            <a:miter lim="800000"/>
            <a:headEnd/>
            <a:tailEnd/>
          </a:ln>
        </p:spPr>
        <p:txBody>
          <a:bodyPr>
            <a:spAutoFit/>
          </a:bodyPr>
          <a:lstStyle/>
          <a:p>
            <a:r>
              <a:rPr lang="en-US" altLang="zh-CN" sz="3600" b="1" dirty="0" smtClean="0">
                <a:solidFill>
                  <a:srgbClr val="0823A8"/>
                </a:solidFill>
                <a:latin typeface="Calibri" pitchFamily="34" charset="0"/>
              </a:rPr>
              <a:t>Hama</a:t>
            </a:r>
            <a:r>
              <a:rPr lang="zh-CN" altLang="en-US" sz="3600" b="1" dirty="0" smtClean="0">
                <a:solidFill>
                  <a:srgbClr val="0823A8"/>
                </a:solidFill>
                <a:latin typeface="Calibri" pitchFamily="34" charset="0"/>
              </a:rPr>
              <a:t>软件架构</a:t>
            </a:r>
            <a:endParaRPr lang="zh-CN" altLang="en-US" sz="3600" b="1" dirty="0">
              <a:solidFill>
                <a:srgbClr val="0823A8"/>
              </a:solidFill>
              <a:latin typeface="Calibri" pitchFamily="34" charset="0"/>
            </a:endParaRPr>
          </a:p>
        </p:txBody>
      </p:sp>
      <p:sp>
        <p:nvSpPr>
          <p:cNvPr id="35842"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5841" name="Object 1"/>
          <p:cNvGraphicFramePr>
            <a:graphicFrameLocks noChangeAspect="1"/>
          </p:cNvGraphicFramePr>
          <p:nvPr/>
        </p:nvGraphicFramePr>
        <p:xfrm>
          <a:off x="1828800" y="2057400"/>
          <a:ext cx="5711588" cy="4114800"/>
        </p:xfrm>
        <a:graphic>
          <a:graphicData uri="http://schemas.openxmlformats.org/presentationml/2006/ole">
            <p:oleObj spid="_x0000_s35841" r:id="rId5" imgW="8314989" imgH="5993335" progId="Visio.Drawing.11">
              <p:embed/>
            </p:oleObj>
          </a:graphicData>
        </a:graphic>
      </p:graphicFrame>
    </p:spTree>
    <p:extLst>
      <p:ext uri="{BB962C8B-B14F-4D97-AF65-F5344CB8AC3E}">
        <p14:creationId xmlns="" xmlns:p14="http://schemas.microsoft.com/office/powerpoint/2010/main" val="37428304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25</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en-US" altLang="zh-CN" sz="3600" b="1" dirty="0" smtClean="0">
                <a:solidFill>
                  <a:srgbClr val="0823A8"/>
                </a:solidFill>
                <a:latin typeface="Calibri" pitchFamily="34" charset="0"/>
              </a:rPr>
              <a:t>Hama</a:t>
            </a:r>
            <a:r>
              <a:rPr lang="zh-CN" altLang="en-US" sz="3600" b="1" dirty="0" smtClean="0">
                <a:solidFill>
                  <a:srgbClr val="0823A8"/>
                </a:solidFill>
                <a:latin typeface="Calibri" pitchFamily="34" charset="0"/>
              </a:rPr>
              <a:t>介绍</a:t>
            </a:r>
            <a:endParaRPr lang="zh-CN" altLang="en-US" sz="3600" b="1" dirty="0">
              <a:solidFill>
                <a:srgbClr val="0823A8"/>
              </a:solidFill>
              <a:latin typeface="Calibri" pitchFamily="34" charset="0"/>
            </a:endParaRPr>
          </a:p>
        </p:txBody>
      </p:sp>
      <p:sp>
        <p:nvSpPr>
          <p:cNvPr id="3" name="矩形 2"/>
          <p:cNvSpPr/>
          <p:nvPr/>
        </p:nvSpPr>
        <p:spPr>
          <a:xfrm>
            <a:off x="762000" y="1752600"/>
            <a:ext cx="8098766" cy="400110"/>
          </a:xfrm>
          <a:prstGeom prst="rect">
            <a:avLst/>
          </a:prstGeom>
        </p:spPr>
        <p:txBody>
          <a:bodyPr wrap="square">
            <a:spAutoFit/>
          </a:bodyPr>
          <a:lstStyle/>
          <a:p>
            <a:r>
              <a:rPr lang="en-US" altLang="zh-CN" sz="2000" dirty="0"/>
              <a:t>Hama</a:t>
            </a:r>
            <a:r>
              <a:rPr lang="zh-CN" altLang="en-US" sz="2000" dirty="0"/>
              <a:t>支持的各类算法和应用</a:t>
            </a:r>
            <a:r>
              <a:rPr lang="zh-CN" altLang="en-US" sz="2000" dirty="0" smtClean="0"/>
              <a:t>领域如图所</a:t>
            </a:r>
            <a:r>
              <a:rPr lang="zh-CN" altLang="en-US" sz="2000" dirty="0"/>
              <a:t>示。</a:t>
            </a:r>
          </a:p>
        </p:txBody>
      </p:sp>
      <p:pic>
        <p:nvPicPr>
          <p:cNvPr id="2" name="图片 1"/>
          <p:cNvPicPr>
            <a:picLocks noChangeAspect="1"/>
          </p:cNvPicPr>
          <p:nvPr/>
        </p:nvPicPr>
        <p:blipFill>
          <a:blip r:embed="rId4" cstate="print"/>
          <a:stretch>
            <a:fillRect/>
          </a:stretch>
        </p:blipFill>
        <p:spPr>
          <a:xfrm>
            <a:off x="1219200" y="2286000"/>
            <a:ext cx="6886598" cy="4331354"/>
          </a:xfrm>
          <a:prstGeom prst="rect">
            <a:avLst/>
          </a:prstGeom>
        </p:spPr>
      </p:pic>
    </p:spTree>
    <p:extLst>
      <p:ext uri="{BB962C8B-B14F-4D97-AF65-F5344CB8AC3E}">
        <p14:creationId xmlns="" xmlns:p14="http://schemas.microsoft.com/office/powerpoint/2010/main" val="7519527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26</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矩形 2"/>
          <p:cNvSpPr/>
          <p:nvPr/>
        </p:nvSpPr>
        <p:spPr>
          <a:xfrm>
            <a:off x="609600" y="1295400"/>
            <a:ext cx="7924800" cy="5032147"/>
          </a:xfrm>
          <a:prstGeom prst="rect">
            <a:avLst/>
          </a:prstGeom>
        </p:spPr>
        <p:txBody>
          <a:bodyPr wrap="square">
            <a:spAutoFit/>
          </a:bodyPr>
          <a:lstStyle/>
          <a:p>
            <a:r>
              <a:rPr lang="en-US" altLang="zh-CN" sz="3600" b="1" dirty="0">
                <a:solidFill>
                  <a:srgbClr val="0823A8"/>
                </a:solidFill>
                <a:latin typeface="Calibri" pitchFamily="34" charset="0"/>
              </a:rPr>
              <a:t>Hama</a:t>
            </a:r>
            <a:r>
              <a:rPr lang="zh-CN" altLang="en-US" sz="3600" b="1" dirty="0">
                <a:solidFill>
                  <a:srgbClr val="0823A8"/>
                </a:solidFill>
                <a:latin typeface="Calibri" pitchFamily="34" charset="0"/>
              </a:rPr>
              <a:t>计算架构</a:t>
            </a:r>
          </a:p>
          <a:p>
            <a:pPr>
              <a:spcBef>
                <a:spcPts val="1800"/>
              </a:spcBef>
            </a:pPr>
            <a:r>
              <a:rPr lang="zh-CN" altLang="en-US" sz="2000" dirty="0" smtClean="0"/>
              <a:t>       </a:t>
            </a:r>
            <a:r>
              <a:rPr lang="en-US" altLang="zh-CN" sz="2000" dirty="0" smtClean="0"/>
              <a:t>Hama</a:t>
            </a:r>
            <a:r>
              <a:rPr lang="zh-CN" altLang="en-US" sz="2000" dirty="0"/>
              <a:t>的计算架构仍然采用了</a:t>
            </a:r>
            <a:r>
              <a:rPr lang="en-US" altLang="zh-CN" sz="2000" dirty="0"/>
              <a:t>Master/Slave</a:t>
            </a:r>
            <a:r>
              <a:rPr lang="zh-CN" altLang="en-US" sz="2000" dirty="0"/>
              <a:t>模式，即有一个主程序运行在一个集群主控节点（</a:t>
            </a:r>
            <a:r>
              <a:rPr lang="en-US" altLang="zh-CN" sz="2000" dirty="0"/>
              <a:t>Master</a:t>
            </a:r>
            <a:r>
              <a:rPr lang="zh-CN" altLang="en-US" sz="2000" dirty="0"/>
              <a:t>）上，有多个计算程序运行在多个计算节点（</a:t>
            </a:r>
            <a:r>
              <a:rPr lang="en-US" altLang="zh-CN" sz="2000" dirty="0"/>
              <a:t>Slave</a:t>
            </a:r>
            <a:r>
              <a:rPr lang="zh-CN" altLang="en-US" sz="2000" dirty="0"/>
              <a:t>）上。</a:t>
            </a:r>
            <a:r>
              <a:rPr lang="en-US" altLang="zh-CN" sz="2000" dirty="0"/>
              <a:t>Hama</a:t>
            </a:r>
            <a:r>
              <a:rPr lang="zh-CN" altLang="en-US" sz="2000" dirty="0"/>
              <a:t>的软件组成主要包括三部分</a:t>
            </a:r>
            <a:r>
              <a:rPr lang="zh-CN" altLang="en-US" sz="2000" dirty="0" smtClean="0"/>
              <a:t>：</a:t>
            </a:r>
            <a:r>
              <a:rPr lang="en-US" altLang="zh-CN" sz="2000" dirty="0" smtClean="0"/>
              <a:t> </a:t>
            </a:r>
          </a:p>
          <a:p>
            <a:pPr>
              <a:spcBef>
                <a:spcPts val="600"/>
              </a:spcBef>
              <a:buFont typeface="Wingdings" pitchFamily="2" charset="2"/>
              <a:buChar char="l"/>
            </a:pPr>
            <a:r>
              <a:rPr lang="en-US" altLang="zh-CN" sz="2000" dirty="0" smtClean="0"/>
              <a:t>  </a:t>
            </a:r>
            <a:r>
              <a:rPr lang="en-US" altLang="zh-CN" sz="2000" dirty="0" err="1" smtClean="0"/>
              <a:t>BSPMaster</a:t>
            </a:r>
            <a:endParaRPr lang="en-US" altLang="zh-CN" sz="2000" dirty="0" smtClean="0"/>
          </a:p>
          <a:p>
            <a:pPr>
              <a:spcBef>
                <a:spcPts val="600"/>
              </a:spcBef>
              <a:buFont typeface="Wingdings" pitchFamily="2" charset="2"/>
              <a:buChar char="l"/>
            </a:pPr>
            <a:r>
              <a:rPr lang="en-US" altLang="zh-CN" sz="2000" dirty="0" smtClean="0"/>
              <a:t>  </a:t>
            </a:r>
            <a:r>
              <a:rPr lang="en-US" altLang="zh-CN" sz="2000" dirty="0" err="1" smtClean="0"/>
              <a:t>GroomServer</a:t>
            </a:r>
            <a:endParaRPr lang="en-US" altLang="zh-CN" sz="2000" dirty="0"/>
          </a:p>
          <a:p>
            <a:pPr>
              <a:spcBef>
                <a:spcPts val="600"/>
              </a:spcBef>
              <a:buFont typeface="Wingdings" pitchFamily="2" charset="2"/>
              <a:buChar char="l"/>
            </a:pPr>
            <a:r>
              <a:rPr lang="en-US" altLang="zh-CN" sz="2000" dirty="0" smtClean="0"/>
              <a:t>  Zookeeper</a:t>
            </a:r>
          </a:p>
          <a:p>
            <a:pPr>
              <a:spcBef>
                <a:spcPts val="600"/>
              </a:spcBef>
            </a:pPr>
            <a:r>
              <a:rPr lang="zh-CN" altLang="en-US" sz="2000" dirty="0" smtClean="0"/>
              <a:t>如图的</a:t>
            </a:r>
            <a:r>
              <a:rPr lang="zh-CN" altLang="en-US" sz="2000" dirty="0"/>
              <a:t>蓝色模块所示。其中，</a:t>
            </a:r>
            <a:r>
              <a:rPr lang="en-US" altLang="zh-CN" sz="2000" dirty="0"/>
              <a:t>BSPMaster</a:t>
            </a:r>
            <a:r>
              <a:rPr lang="zh-CN" altLang="en-US" sz="2000" dirty="0"/>
              <a:t>（主程序）和</a:t>
            </a:r>
            <a:r>
              <a:rPr lang="en-US" altLang="zh-CN" sz="2000" dirty="0"/>
              <a:t>Zookeeper</a:t>
            </a:r>
            <a:r>
              <a:rPr lang="zh-CN" altLang="en-US" sz="2000" dirty="0"/>
              <a:t>（集群管理调度程序）运行于主节点（</a:t>
            </a:r>
            <a:r>
              <a:rPr lang="en-US" altLang="zh-CN" sz="2000" dirty="0"/>
              <a:t>Hadoop</a:t>
            </a:r>
            <a:r>
              <a:rPr lang="zh-CN" altLang="en-US" sz="2000" dirty="0"/>
              <a:t>集群的</a:t>
            </a:r>
            <a:r>
              <a:rPr lang="en-US" altLang="zh-CN" sz="2000" dirty="0" err="1"/>
              <a:t>NameNode</a:t>
            </a:r>
            <a:r>
              <a:rPr lang="zh-CN" altLang="en-US" sz="2000" dirty="0"/>
              <a:t>），</a:t>
            </a:r>
            <a:r>
              <a:rPr lang="en-US" altLang="zh-CN" sz="2000" dirty="0"/>
              <a:t>GroomServer</a:t>
            </a:r>
            <a:r>
              <a:rPr lang="zh-CN" altLang="en-US" sz="2000" dirty="0"/>
              <a:t>（计算程序）则运行在从节点上（</a:t>
            </a:r>
            <a:r>
              <a:rPr lang="en-US" altLang="zh-CN" sz="2000" dirty="0" err="1"/>
              <a:t>DataNode</a:t>
            </a:r>
            <a:r>
              <a:rPr lang="zh-CN" altLang="en-US" sz="2000" dirty="0"/>
              <a:t>）。</a:t>
            </a:r>
          </a:p>
          <a:p>
            <a:pPr>
              <a:spcBef>
                <a:spcPts val="600"/>
              </a:spcBef>
            </a:pPr>
            <a:r>
              <a:rPr lang="en-US" altLang="zh-CN" sz="2000" dirty="0" smtClean="0"/>
              <a:t>     </a:t>
            </a:r>
            <a:r>
              <a:rPr lang="zh-CN" altLang="en-US" sz="2000" dirty="0" smtClean="0"/>
              <a:t>在</a:t>
            </a:r>
            <a:r>
              <a:rPr lang="zh-CN" altLang="en-US" sz="2000" dirty="0"/>
              <a:t>新版本的</a:t>
            </a:r>
            <a:r>
              <a:rPr lang="en-US" altLang="zh-CN" sz="2000" dirty="0"/>
              <a:t>Hama</a:t>
            </a:r>
            <a:r>
              <a:rPr lang="zh-CN" altLang="en-US" sz="2000" dirty="0"/>
              <a:t>计算结构</a:t>
            </a:r>
            <a:r>
              <a:rPr lang="zh-CN" altLang="en-US" sz="2000" dirty="0" smtClean="0"/>
              <a:t>中，原来</a:t>
            </a:r>
            <a:r>
              <a:rPr lang="zh-CN" altLang="en-US" sz="2000" dirty="0"/>
              <a:t>的</a:t>
            </a:r>
            <a:r>
              <a:rPr lang="en-US" altLang="zh-CN" sz="2000" dirty="0"/>
              <a:t>BSPMaster</a:t>
            </a:r>
            <a:r>
              <a:rPr lang="zh-CN" altLang="en-US" sz="2000" dirty="0"/>
              <a:t>被</a:t>
            </a:r>
            <a:r>
              <a:rPr lang="en-US" altLang="zh-CN" sz="2000" dirty="0"/>
              <a:t>BSP </a:t>
            </a:r>
            <a:r>
              <a:rPr lang="en-US" altLang="zh-CN" sz="2000" dirty="0" err="1"/>
              <a:t>AppMaster</a:t>
            </a:r>
            <a:r>
              <a:rPr lang="zh-CN" altLang="en-US" sz="2000" dirty="0"/>
              <a:t>替代，</a:t>
            </a:r>
            <a:r>
              <a:rPr lang="en-US" altLang="zh-CN" sz="2000" dirty="0"/>
              <a:t>GroomServer</a:t>
            </a:r>
            <a:r>
              <a:rPr lang="zh-CN" altLang="en-US" sz="2000" dirty="0"/>
              <a:t>则改写成了</a:t>
            </a:r>
            <a:r>
              <a:rPr lang="en-US" altLang="zh-CN" sz="2000" dirty="0" err="1"/>
              <a:t>BSPRunner</a:t>
            </a:r>
            <a:r>
              <a:rPr lang="zh-CN" altLang="en-US" sz="2000" dirty="0"/>
              <a:t>，相应的程序也进行了改写，以匹配</a:t>
            </a:r>
            <a:r>
              <a:rPr lang="en-US" altLang="zh-CN" sz="2000" dirty="0"/>
              <a:t>YARN</a:t>
            </a:r>
            <a:r>
              <a:rPr lang="zh-CN" altLang="en-US" sz="2000" dirty="0"/>
              <a:t>运行环境。</a:t>
            </a:r>
          </a:p>
        </p:txBody>
      </p:sp>
    </p:spTree>
    <p:extLst>
      <p:ext uri="{BB962C8B-B14F-4D97-AF65-F5344CB8AC3E}">
        <p14:creationId xmlns="" xmlns:p14="http://schemas.microsoft.com/office/powerpoint/2010/main" val="14929918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27</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685800" y="1219200"/>
            <a:ext cx="7924800" cy="646331"/>
          </a:xfrm>
          <a:prstGeom prst="rect">
            <a:avLst/>
          </a:prstGeom>
          <a:noFill/>
          <a:ln w="9525">
            <a:noFill/>
            <a:miter lim="800000"/>
            <a:headEnd/>
            <a:tailEnd/>
          </a:ln>
        </p:spPr>
        <p:txBody>
          <a:bodyPr>
            <a:spAutoFit/>
          </a:bodyPr>
          <a:lstStyle/>
          <a:p>
            <a:r>
              <a:rPr lang="en-US" altLang="zh-CN" sz="3600" b="1" dirty="0" smtClean="0">
                <a:solidFill>
                  <a:srgbClr val="0823A8"/>
                </a:solidFill>
                <a:latin typeface="Calibri" pitchFamily="34" charset="0"/>
              </a:rPr>
              <a:t>Hama</a:t>
            </a:r>
            <a:r>
              <a:rPr lang="zh-CN" altLang="en-US" sz="3600" b="1" dirty="0" smtClean="0">
                <a:solidFill>
                  <a:srgbClr val="0823A8"/>
                </a:solidFill>
                <a:latin typeface="Calibri" pitchFamily="34" charset="0"/>
              </a:rPr>
              <a:t>计算架构</a:t>
            </a:r>
            <a:endParaRPr lang="zh-CN" altLang="en-US" sz="3600" b="1" dirty="0">
              <a:solidFill>
                <a:srgbClr val="0823A8"/>
              </a:solidFill>
              <a:latin typeface="Calibri" pitchFamily="34" charset="0"/>
            </a:endParaRPr>
          </a:p>
        </p:txBody>
      </p:sp>
      <p:pic>
        <p:nvPicPr>
          <p:cNvPr id="2" name="图片 1"/>
          <p:cNvPicPr>
            <a:picLocks noChangeAspect="1"/>
          </p:cNvPicPr>
          <p:nvPr/>
        </p:nvPicPr>
        <p:blipFill>
          <a:blip r:embed="rId4" cstate="print"/>
          <a:stretch>
            <a:fillRect/>
          </a:stretch>
        </p:blipFill>
        <p:spPr>
          <a:xfrm>
            <a:off x="685800" y="2057400"/>
            <a:ext cx="7901302" cy="4441062"/>
          </a:xfrm>
          <a:prstGeom prst="rect">
            <a:avLst/>
          </a:prstGeom>
        </p:spPr>
      </p:pic>
    </p:spTree>
    <p:extLst>
      <p:ext uri="{BB962C8B-B14F-4D97-AF65-F5344CB8AC3E}">
        <p14:creationId xmlns="" xmlns:p14="http://schemas.microsoft.com/office/powerpoint/2010/main" val="25066670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28</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838200" y="1066800"/>
            <a:ext cx="7543800" cy="5663089"/>
          </a:xfrm>
          <a:prstGeom prst="rect">
            <a:avLst/>
          </a:prstGeom>
          <a:noFill/>
        </p:spPr>
        <p:txBody>
          <a:bodyPr wrap="square" rtlCol="0">
            <a:spAutoFit/>
          </a:bodyPr>
          <a:lstStyle/>
          <a:p>
            <a:r>
              <a:rPr lang="en-US" altLang="zh-CN" sz="3200" dirty="0">
                <a:solidFill>
                  <a:srgbClr val="3F21F1"/>
                </a:solidFill>
              </a:rPr>
              <a:t>BSPMaster</a:t>
            </a:r>
            <a:r>
              <a:rPr lang="en-US" altLang="zh-CN" sz="3200" dirty="0"/>
              <a:t> </a:t>
            </a:r>
            <a:endParaRPr lang="zh-CN" altLang="en-US" sz="3200" dirty="0"/>
          </a:p>
          <a:p>
            <a:pPr>
              <a:spcBef>
                <a:spcPts val="1200"/>
              </a:spcBef>
            </a:pPr>
            <a:r>
              <a:rPr lang="zh-CN" altLang="en-US" sz="2000" dirty="0" smtClean="0"/>
              <a:t>       </a:t>
            </a:r>
            <a:r>
              <a:rPr lang="en-US" altLang="zh-CN" sz="2000" dirty="0" smtClean="0"/>
              <a:t>Hama</a:t>
            </a:r>
            <a:r>
              <a:rPr lang="zh-CN" altLang="en-US" sz="2000" dirty="0"/>
              <a:t>主节点程序。</a:t>
            </a:r>
            <a:r>
              <a:rPr lang="en-US" altLang="zh-CN" sz="2000" dirty="0"/>
              <a:t>BSPMaster</a:t>
            </a:r>
            <a:r>
              <a:rPr lang="zh-CN" altLang="en-US" sz="2000" dirty="0"/>
              <a:t>主节点负责管理集群中的其他各个</a:t>
            </a:r>
            <a:r>
              <a:rPr lang="en-US" altLang="zh-CN" sz="2000" dirty="0"/>
              <a:t>GroomServer</a:t>
            </a:r>
            <a:r>
              <a:rPr lang="zh-CN" altLang="en-US" sz="2000" dirty="0"/>
              <a:t>从节点。在集群刚启动时，各个</a:t>
            </a:r>
            <a:r>
              <a:rPr lang="en-US" altLang="zh-CN" sz="2000" dirty="0"/>
              <a:t>GroomServer</a:t>
            </a:r>
            <a:r>
              <a:rPr lang="zh-CN" altLang="en-US" sz="2000" dirty="0"/>
              <a:t>节点需通过</a:t>
            </a:r>
            <a:r>
              <a:rPr lang="en-US" altLang="zh-CN" sz="2000" dirty="0"/>
              <a:t>RPC</a:t>
            </a:r>
            <a:r>
              <a:rPr lang="zh-CN" altLang="en-US" sz="2000" dirty="0"/>
              <a:t>在</a:t>
            </a:r>
            <a:r>
              <a:rPr lang="en-US" altLang="zh-CN" sz="2000" dirty="0"/>
              <a:t>BSPMaster</a:t>
            </a:r>
            <a:r>
              <a:rPr lang="zh-CN" altLang="en-US" sz="2000" dirty="0"/>
              <a:t>节点处进行注册，并向其汇报</a:t>
            </a:r>
            <a:r>
              <a:rPr lang="en-US" altLang="zh-CN" sz="2000" dirty="0"/>
              <a:t>GroomServer</a:t>
            </a:r>
            <a:r>
              <a:rPr lang="zh-CN" altLang="en-US" sz="2000" dirty="0"/>
              <a:t>节点当前所具有的资源数量（</a:t>
            </a:r>
            <a:r>
              <a:rPr lang="en-US" altLang="zh-CN" sz="2000" dirty="0"/>
              <a:t>Task Slot</a:t>
            </a:r>
            <a:r>
              <a:rPr lang="zh-CN" altLang="en-US" sz="2000" dirty="0"/>
              <a:t>的数目），</a:t>
            </a:r>
            <a:r>
              <a:rPr lang="en-US" altLang="zh-CN" sz="2000" dirty="0"/>
              <a:t>BSPMaster</a:t>
            </a:r>
            <a:r>
              <a:rPr lang="zh-CN" altLang="en-US" sz="2000" dirty="0"/>
              <a:t>会为每一个</a:t>
            </a:r>
            <a:r>
              <a:rPr lang="en-US" altLang="zh-CN" sz="2000" dirty="0"/>
              <a:t>GroomServer</a:t>
            </a:r>
            <a:r>
              <a:rPr lang="zh-CN" altLang="en-US" sz="2000" dirty="0"/>
              <a:t>及</a:t>
            </a:r>
            <a:r>
              <a:rPr lang="en-US" altLang="zh-CN" sz="2000" dirty="0"/>
              <a:t>Task Slot</a:t>
            </a:r>
            <a:r>
              <a:rPr lang="zh-CN" altLang="en-US" sz="2000" dirty="0"/>
              <a:t>分配</a:t>
            </a:r>
            <a:r>
              <a:rPr lang="en-US" altLang="zh-CN" sz="2000" dirty="0"/>
              <a:t>ID</a:t>
            </a:r>
            <a:r>
              <a:rPr lang="zh-CN" altLang="en-US" sz="2000" dirty="0"/>
              <a:t>。</a:t>
            </a:r>
            <a:r>
              <a:rPr lang="en-US" altLang="zh-CN" sz="2000" dirty="0" err="1"/>
              <a:t>BSPMaster</a:t>
            </a:r>
            <a:r>
              <a:rPr lang="zh-CN" altLang="en-US" sz="2000" dirty="0"/>
              <a:t>节点还负责作业的调度及分配工作，具体的计算任务则分配到</a:t>
            </a:r>
            <a:r>
              <a:rPr lang="en-US" altLang="zh-CN" sz="2000" dirty="0"/>
              <a:t>GroomServer</a:t>
            </a:r>
            <a:r>
              <a:rPr lang="zh-CN" altLang="en-US" sz="2000" dirty="0"/>
              <a:t>节点上运行</a:t>
            </a:r>
            <a:r>
              <a:rPr lang="zh-CN" altLang="en-US" sz="2000" dirty="0" smtClean="0"/>
              <a:t>。</a:t>
            </a:r>
            <a:r>
              <a:rPr lang="en-US" altLang="zh-CN" sz="2000" dirty="0" err="1" smtClean="0"/>
              <a:t>BSPMaster</a:t>
            </a:r>
            <a:r>
              <a:rPr lang="zh-CN" altLang="en-US" sz="2000" dirty="0"/>
              <a:t>节点具体负责的工作包括：</a:t>
            </a:r>
          </a:p>
          <a:p>
            <a:pPr lvl="1"/>
            <a:r>
              <a:rPr lang="en-US" altLang="zh-CN" sz="2000" dirty="0" smtClean="0"/>
              <a:t>- </a:t>
            </a:r>
            <a:r>
              <a:rPr lang="zh-CN" altLang="en-US" sz="2000" dirty="0" smtClean="0"/>
              <a:t>维护</a:t>
            </a:r>
            <a:r>
              <a:rPr lang="zh-CN" altLang="en-US" sz="2000" dirty="0"/>
              <a:t>其自身的各种状态信息</a:t>
            </a:r>
          </a:p>
          <a:p>
            <a:pPr lvl="1"/>
            <a:r>
              <a:rPr lang="en-US" altLang="zh-CN" sz="2000" dirty="0" smtClean="0"/>
              <a:t>- </a:t>
            </a:r>
            <a:r>
              <a:rPr lang="zh-CN" altLang="en-US" sz="2000" dirty="0" smtClean="0"/>
              <a:t>维护</a:t>
            </a:r>
            <a:r>
              <a:rPr lang="zh-CN" altLang="en-US" sz="2000" dirty="0"/>
              <a:t>各个</a:t>
            </a:r>
            <a:r>
              <a:rPr lang="en-US" altLang="zh-CN" sz="2000" dirty="0"/>
              <a:t>GroomServer</a:t>
            </a:r>
            <a:r>
              <a:rPr lang="zh-CN" altLang="en-US" sz="2000" dirty="0"/>
              <a:t>服务器的状态</a:t>
            </a:r>
          </a:p>
          <a:p>
            <a:pPr lvl="1"/>
            <a:r>
              <a:rPr lang="en-US" altLang="zh-CN" sz="2000" dirty="0" smtClean="0"/>
              <a:t>- </a:t>
            </a:r>
            <a:r>
              <a:rPr lang="zh-CN" altLang="en-US" sz="2000" dirty="0" smtClean="0"/>
              <a:t>控制</a:t>
            </a:r>
            <a:r>
              <a:rPr lang="zh-CN" altLang="en-US" sz="2000" dirty="0"/>
              <a:t>集群环境中的超步（</a:t>
            </a:r>
            <a:r>
              <a:rPr lang="en-US" altLang="zh-CN" sz="2000" dirty="0" err="1"/>
              <a:t>Superstep</a:t>
            </a:r>
            <a:r>
              <a:rPr lang="zh-CN" altLang="en-US" sz="2000" dirty="0"/>
              <a:t>）及各类计数器（</a:t>
            </a:r>
            <a:r>
              <a:rPr lang="en-US" altLang="zh-CN" sz="2000" dirty="0"/>
              <a:t>Counter</a:t>
            </a:r>
            <a:r>
              <a:rPr lang="zh-CN" altLang="en-US" sz="2000" dirty="0"/>
              <a:t>）</a:t>
            </a:r>
          </a:p>
          <a:p>
            <a:pPr lvl="1"/>
            <a:r>
              <a:rPr lang="en-US" altLang="zh-CN" sz="2000" dirty="0" smtClean="0"/>
              <a:t>- </a:t>
            </a:r>
            <a:r>
              <a:rPr lang="zh-CN" altLang="en-US" sz="2000" dirty="0" smtClean="0"/>
              <a:t>管理</a:t>
            </a:r>
            <a:r>
              <a:rPr lang="zh-CN" altLang="en-US" sz="2000" dirty="0"/>
              <a:t>在集群中运行的作业及任务</a:t>
            </a:r>
          </a:p>
          <a:p>
            <a:pPr lvl="1"/>
            <a:r>
              <a:rPr lang="en-US" altLang="zh-CN" sz="2000" dirty="0" smtClean="0"/>
              <a:t>- </a:t>
            </a:r>
            <a:r>
              <a:rPr lang="zh-CN" altLang="en-US" sz="2000" dirty="0" smtClean="0"/>
              <a:t>调度</a:t>
            </a:r>
            <a:r>
              <a:rPr lang="zh-CN" altLang="en-US" sz="2000" dirty="0"/>
              <a:t>任务到</a:t>
            </a:r>
            <a:r>
              <a:rPr lang="en-US" altLang="zh-CN" sz="2000" dirty="0"/>
              <a:t>GroomServer</a:t>
            </a:r>
            <a:r>
              <a:rPr lang="zh-CN" altLang="en-US" sz="2000" dirty="0"/>
              <a:t>节点，分配任务并向各</a:t>
            </a:r>
            <a:r>
              <a:rPr lang="en-US" altLang="zh-CN" sz="2000" dirty="0"/>
              <a:t>GroomServer</a:t>
            </a:r>
            <a:r>
              <a:rPr lang="zh-CN" altLang="en-US" sz="2000" dirty="0"/>
              <a:t>发送执行任务的指令</a:t>
            </a:r>
          </a:p>
          <a:p>
            <a:pPr lvl="1"/>
            <a:r>
              <a:rPr lang="en-US" altLang="zh-CN" sz="2000" dirty="0" smtClean="0"/>
              <a:t>- </a:t>
            </a:r>
            <a:r>
              <a:rPr lang="zh-CN" altLang="en-US" sz="2000" dirty="0" smtClean="0"/>
              <a:t>为</a:t>
            </a:r>
            <a:r>
              <a:rPr lang="zh-CN" altLang="en-US" sz="2000" dirty="0"/>
              <a:t>用户提供集群的管理界面</a:t>
            </a:r>
          </a:p>
        </p:txBody>
      </p:sp>
    </p:spTree>
    <p:extLst>
      <p:ext uri="{BB962C8B-B14F-4D97-AF65-F5344CB8AC3E}">
        <p14:creationId xmlns="" xmlns:p14="http://schemas.microsoft.com/office/powerpoint/2010/main" val="374283048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29</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762000" y="1143000"/>
            <a:ext cx="7696200" cy="5509200"/>
          </a:xfrm>
          <a:prstGeom prst="rect">
            <a:avLst/>
          </a:prstGeom>
          <a:noFill/>
        </p:spPr>
        <p:txBody>
          <a:bodyPr wrap="square" rtlCol="0">
            <a:spAutoFit/>
          </a:bodyPr>
          <a:lstStyle/>
          <a:p>
            <a:r>
              <a:rPr lang="en-US" altLang="zh-CN" sz="3200" dirty="0">
                <a:solidFill>
                  <a:srgbClr val="3F21F1"/>
                </a:solidFill>
              </a:rPr>
              <a:t>GroomServer</a:t>
            </a:r>
            <a:endParaRPr lang="zh-CN" altLang="en-US" sz="3200" dirty="0">
              <a:solidFill>
                <a:srgbClr val="3F21F1"/>
              </a:solidFill>
            </a:endParaRPr>
          </a:p>
          <a:p>
            <a:pPr>
              <a:spcBef>
                <a:spcPts val="1200"/>
              </a:spcBef>
            </a:pPr>
            <a:r>
              <a:rPr lang="zh-CN" altLang="en-US" dirty="0" smtClean="0"/>
              <a:t>         </a:t>
            </a:r>
            <a:r>
              <a:rPr lang="en-US" altLang="zh-CN" sz="2000" dirty="0" err="1" smtClean="0"/>
              <a:t>GroomServer</a:t>
            </a:r>
            <a:r>
              <a:rPr lang="zh-CN" altLang="en-US" sz="2000" dirty="0"/>
              <a:t>是一个运行在计算节点上的进程，负责执行计算任务（</a:t>
            </a:r>
            <a:r>
              <a:rPr lang="en-US" altLang="zh-CN" sz="2000" dirty="0"/>
              <a:t>Task</a:t>
            </a:r>
            <a:r>
              <a:rPr lang="zh-CN" altLang="en-US" sz="2000" dirty="0"/>
              <a:t>）和管理任务运行生命周期。每一个</a:t>
            </a:r>
            <a:r>
              <a:rPr lang="en-US" altLang="zh-CN" sz="2000" dirty="0"/>
              <a:t>GroomServer</a:t>
            </a:r>
            <a:r>
              <a:rPr lang="zh-CN" altLang="en-US" sz="2000" dirty="0"/>
              <a:t>都与</a:t>
            </a:r>
            <a:r>
              <a:rPr lang="en-US" altLang="zh-CN" sz="2000" dirty="0"/>
              <a:t>BSPMaster</a:t>
            </a:r>
            <a:r>
              <a:rPr lang="zh-CN" altLang="en-US" sz="2000" dirty="0"/>
              <a:t>进行通信，获取任务并报告状态。</a:t>
            </a:r>
            <a:r>
              <a:rPr lang="en-US" altLang="zh-CN" sz="2000" dirty="0"/>
              <a:t>GroomServer</a:t>
            </a:r>
            <a:r>
              <a:rPr lang="zh-CN" altLang="en-US" sz="2000" dirty="0"/>
              <a:t>需要</a:t>
            </a:r>
            <a:r>
              <a:rPr lang="en-US" altLang="zh-CN" sz="2000" dirty="0"/>
              <a:t>Hadoop/HDFS</a:t>
            </a:r>
            <a:r>
              <a:rPr lang="zh-CN" altLang="en-US" sz="2000" dirty="0"/>
              <a:t>运行环境支持，通常</a:t>
            </a:r>
            <a:r>
              <a:rPr lang="en-US" altLang="zh-CN" sz="2000" dirty="0"/>
              <a:t>GroomServer</a:t>
            </a:r>
            <a:r>
              <a:rPr lang="zh-CN" altLang="en-US" sz="2000" dirty="0"/>
              <a:t>运行在</a:t>
            </a:r>
            <a:r>
              <a:rPr lang="en-US" altLang="zh-CN" sz="2000" dirty="0"/>
              <a:t>Hadoop</a:t>
            </a:r>
            <a:r>
              <a:rPr lang="zh-CN" altLang="en-US" sz="2000" dirty="0"/>
              <a:t>的</a:t>
            </a:r>
            <a:r>
              <a:rPr lang="en-US" altLang="zh-CN" sz="2000" dirty="0" err="1"/>
              <a:t>DataNode</a:t>
            </a:r>
            <a:r>
              <a:rPr lang="zh-CN" altLang="en-US" sz="2000" dirty="0"/>
              <a:t>上，以保证获得最佳性能。</a:t>
            </a:r>
            <a:r>
              <a:rPr lang="en-US" altLang="zh-CN" sz="2000" dirty="0"/>
              <a:t>GroomServer</a:t>
            </a:r>
            <a:r>
              <a:rPr lang="zh-CN" altLang="en-US" sz="2000" dirty="0"/>
              <a:t>节点上，有运行具体任务的任务槽（</a:t>
            </a:r>
            <a:r>
              <a:rPr lang="en-US" altLang="zh-CN" sz="2000" dirty="0"/>
              <a:t>Task Slot</a:t>
            </a:r>
            <a:r>
              <a:rPr lang="zh-CN" altLang="en-US" sz="2000" dirty="0"/>
              <a:t>），与</a:t>
            </a:r>
            <a:r>
              <a:rPr lang="en-US" altLang="zh-CN" sz="2000" dirty="0"/>
              <a:t>Hadoop </a:t>
            </a:r>
            <a:r>
              <a:rPr lang="en-US" altLang="zh-CN" sz="2000" dirty="0" err="1"/>
              <a:t>MapReduce</a:t>
            </a:r>
            <a:r>
              <a:rPr lang="zh-CN" altLang="en-US" sz="2000" dirty="0"/>
              <a:t>具有</a:t>
            </a:r>
            <a:r>
              <a:rPr lang="en-US" altLang="zh-CN" sz="2000" dirty="0"/>
              <a:t>Map</a:t>
            </a:r>
            <a:r>
              <a:rPr lang="zh-CN" altLang="en-US" sz="2000" dirty="0"/>
              <a:t>和</a:t>
            </a:r>
            <a:r>
              <a:rPr lang="en-US" altLang="zh-CN" sz="2000" dirty="0"/>
              <a:t>Reduce</a:t>
            </a:r>
            <a:r>
              <a:rPr lang="zh-CN" altLang="en-US" sz="2000" dirty="0"/>
              <a:t>两种任务不同，在</a:t>
            </a:r>
            <a:r>
              <a:rPr lang="en-US" altLang="zh-CN" sz="2000" dirty="0"/>
              <a:t>Hama</a:t>
            </a:r>
            <a:r>
              <a:rPr lang="zh-CN" altLang="en-US" sz="2000" dirty="0"/>
              <a:t>中只有一种任务（</a:t>
            </a:r>
            <a:r>
              <a:rPr lang="en-US" altLang="zh-CN" sz="2000" dirty="0"/>
              <a:t>BSP Task</a:t>
            </a:r>
            <a:r>
              <a:rPr lang="zh-CN" altLang="en-US" sz="2000" dirty="0"/>
              <a:t>），各个作业的任务最终将会在这些任务槽中来运行。每个</a:t>
            </a:r>
            <a:r>
              <a:rPr lang="en-US" altLang="zh-CN" sz="2000" dirty="0"/>
              <a:t>GroomServer</a:t>
            </a:r>
            <a:r>
              <a:rPr lang="zh-CN" altLang="en-US" sz="2000" dirty="0"/>
              <a:t>节点在运行过程中，会通过</a:t>
            </a:r>
            <a:r>
              <a:rPr lang="en-US" altLang="zh-CN" sz="2000" dirty="0"/>
              <a:t>heartbeat</a:t>
            </a:r>
            <a:r>
              <a:rPr lang="zh-CN" altLang="en-US" sz="2000" dirty="0"/>
              <a:t>方式周期地与</a:t>
            </a:r>
            <a:r>
              <a:rPr lang="en-US" altLang="zh-CN" sz="2000" dirty="0"/>
              <a:t>BSPMaster</a:t>
            </a:r>
            <a:r>
              <a:rPr lang="zh-CN" altLang="en-US" sz="2000" dirty="0"/>
              <a:t>节点通信，向</a:t>
            </a:r>
            <a:r>
              <a:rPr lang="en-US" altLang="zh-CN" sz="2000" dirty="0"/>
              <a:t>BSPMaster</a:t>
            </a:r>
            <a:r>
              <a:rPr lang="zh-CN" altLang="en-US" sz="2000" dirty="0"/>
              <a:t>节点汇报其目前空闲的任务槽数目、任务运行状态以及接收新的任务指令等。</a:t>
            </a:r>
          </a:p>
          <a:p>
            <a:pPr>
              <a:spcBef>
                <a:spcPts val="1200"/>
              </a:spcBef>
            </a:pPr>
            <a:r>
              <a:rPr lang="zh-CN" altLang="en-US" sz="2000" dirty="0"/>
              <a:t> </a:t>
            </a:r>
            <a:r>
              <a:rPr lang="zh-CN" altLang="en-US" sz="2000" dirty="0" smtClean="0"/>
              <a:t>       需</a:t>
            </a:r>
            <a:r>
              <a:rPr lang="zh-CN" altLang="en-US" sz="2000" dirty="0"/>
              <a:t>注意的是，</a:t>
            </a:r>
            <a:r>
              <a:rPr lang="en-US" altLang="zh-CN" sz="2000" dirty="0"/>
              <a:t>GroomServer</a:t>
            </a:r>
            <a:r>
              <a:rPr lang="zh-CN" altLang="en-US" sz="2000" dirty="0"/>
              <a:t>节点上还有一个重要组件</a:t>
            </a:r>
            <a:r>
              <a:rPr lang="en-US" altLang="zh-CN" sz="2000" dirty="0" err="1"/>
              <a:t>BSPPeer</a:t>
            </a:r>
            <a:r>
              <a:rPr lang="zh-CN" altLang="en-US" sz="2000" dirty="0"/>
              <a:t>。每个</a:t>
            </a:r>
            <a:r>
              <a:rPr lang="en-US" altLang="zh-CN" sz="2000" dirty="0"/>
              <a:t>GroomServer</a:t>
            </a:r>
            <a:r>
              <a:rPr lang="zh-CN" altLang="en-US" sz="2000" dirty="0"/>
              <a:t>分得的作业</a:t>
            </a:r>
            <a:r>
              <a:rPr lang="en-US" altLang="zh-CN" sz="2000" dirty="0"/>
              <a:t>partition</a:t>
            </a:r>
            <a:r>
              <a:rPr lang="zh-CN" altLang="en-US" sz="2000" dirty="0"/>
              <a:t>都进一步分解成基于图顶点（</a:t>
            </a:r>
            <a:r>
              <a:rPr lang="en-US" altLang="zh-CN" sz="2000" dirty="0"/>
              <a:t>vertex</a:t>
            </a:r>
            <a:r>
              <a:rPr lang="zh-CN" altLang="en-US" sz="2000" dirty="0"/>
              <a:t>）的计算任务（</a:t>
            </a:r>
            <a:r>
              <a:rPr lang="en-US" altLang="zh-CN" sz="2000" dirty="0"/>
              <a:t>Task</a:t>
            </a:r>
            <a:r>
              <a:rPr lang="zh-CN" altLang="en-US" sz="2000" dirty="0"/>
              <a:t>），每一个计算任务都有一个对应的</a:t>
            </a:r>
            <a:r>
              <a:rPr lang="en-US" altLang="zh-CN" sz="2000" dirty="0" err="1"/>
              <a:t>BSPPeer</a:t>
            </a:r>
            <a:r>
              <a:rPr lang="zh-CN" altLang="en-US" sz="2000" dirty="0"/>
              <a:t>来提供顶点间的通信和同步功能。</a:t>
            </a:r>
          </a:p>
        </p:txBody>
      </p:sp>
    </p:spTree>
    <p:extLst>
      <p:ext uri="{BB962C8B-B14F-4D97-AF65-F5344CB8AC3E}">
        <p14:creationId xmlns="" xmlns:p14="http://schemas.microsoft.com/office/powerpoint/2010/main" val="20910546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685800" y="1219200"/>
            <a:ext cx="7924800" cy="646331"/>
          </a:xfrm>
          <a:prstGeom prst="rect">
            <a:avLst/>
          </a:prstGeom>
          <a:noFill/>
          <a:ln w="9525">
            <a:noFill/>
            <a:miter lim="800000"/>
            <a:headEnd/>
            <a:tailEnd/>
          </a:ln>
        </p:spPr>
        <p:txBody>
          <a:bodyPr>
            <a:spAutoFit/>
          </a:bodyPr>
          <a:lstStyle/>
          <a:p>
            <a:r>
              <a:rPr lang="zh-CN" altLang="en-US" sz="3600" b="1" dirty="0" smtClean="0">
                <a:solidFill>
                  <a:srgbClr val="0823A8"/>
                </a:solidFill>
                <a:latin typeface="Calibri" pitchFamily="34" charset="0"/>
              </a:rPr>
              <a:t>网络图计算</a:t>
            </a:r>
            <a:endParaRPr lang="zh-CN" altLang="en-US" sz="3600" b="1" dirty="0">
              <a:solidFill>
                <a:srgbClr val="0823A8"/>
              </a:solidFill>
              <a:latin typeface="Calibri" pitchFamily="34" charset="0"/>
            </a:endParaRPr>
          </a:p>
        </p:txBody>
      </p:sp>
      <p:sp>
        <p:nvSpPr>
          <p:cNvPr id="8" name="矩形 7"/>
          <p:cNvSpPr/>
          <p:nvPr/>
        </p:nvSpPr>
        <p:spPr>
          <a:xfrm>
            <a:off x="762000" y="1905000"/>
            <a:ext cx="8001000" cy="1569660"/>
          </a:xfrm>
          <a:prstGeom prst="rect">
            <a:avLst/>
          </a:prstGeom>
        </p:spPr>
        <p:txBody>
          <a:bodyPr wrap="square">
            <a:spAutoFit/>
          </a:bodyPr>
          <a:lstStyle/>
          <a:p>
            <a:r>
              <a:rPr lang="zh-CN" altLang="en-US" sz="2400" dirty="0" smtClean="0"/>
              <a:t> 大型图（像社交网络和网络图等）常常作为系统计算的一部分</a:t>
            </a:r>
            <a:r>
              <a:rPr lang="en-US" altLang="zh-CN" sz="2400" dirty="0" smtClean="0"/>
              <a:t>, </a:t>
            </a:r>
            <a:r>
              <a:rPr lang="zh-CN" altLang="en-US" sz="2400" dirty="0" smtClean="0"/>
              <a:t>图计算问题包括最短路径、集群、网页排名、最小切割、连通分支等。</a:t>
            </a:r>
            <a:r>
              <a:rPr lang="en-US" altLang="zh-CN" sz="2400" dirty="0" smtClean="0"/>
              <a:t>Google</a:t>
            </a:r>
            <a:r>
              <a:rPr lang="zh-CN" altLang="en-US" sz="2400" dirty="0" smtClean="0"/>
              <a:t>报道有</a:t>
            </a:r>
            <a:r>
              <a:rPr lang="en-US" altLang="zh-CN" sz="2400" dirty="0" smtClean="0"/>
              <a:t>20%</a:t>
            </a:r>
            <a:r>
              <a:rPr lang="zh-CN" altLang="en-US" sz="2400" dirty="0" smtClean="0"/>
              <a:t>数据是采用图计算模型处理。</a:t>
            </a:r>
          </a:p>
        </p:txBody>
      </p:sp>
      <p:pic>
        <p:nvPicPr>
          <p:cNvPr id="9" name="图片 8" descr="社交网络图"/>
          <p:cNvPicPr/>
          <p:nvPr/>
        </p:nvPicPr>
        <p:blipFill>
          <a:blip r:embed="rId4" cstate="print"/>
          <a:srcRect/>
          <a:stretch>
            <a:fillRect/>
          </a:stretch>
        </p:blipFill>
        <p:spPr>
          <a:xfrm>
            <a:off x="228600" y="3505200"/>
            <a:ext cx="4667250" cy="2941955"/>
          </a:xfrm>
          <a:prstGeom prst="rect">
            <a:avLst/>
          </a:prstGeom>
          <a:noFill/>
          <a:ln w="9525">
            <a:noFill/>
            <a:miter lim="800000"/>
            <a:headEnd/>
            <a:tailEnd/>
          </a:ln>
        </p:spPr>
      </p:pic>
      <p:pic>
        <p:nvPicPr>
          <p:cNvPr id="10" name="图片 9" descr="http://www.myexception.cn/img/2012/06/28/1154182720.png"/>
          <p:cNvPicPr/>
          <p:nvPr/>
        </p:nvPicPr>
        <p:blipFill>
          <a:blip r:embed="rId5" r:link="rId6" cstate="print"/>
          <a:srcRect/>
          <a:stretch>
            <a:fillRect/>
          </a:stretch>
        </p:blipFill>
        <p:spPr>
          <a:xfrm>
            <a:off x="4876800" y="3962400"/>
            <a:ext cx="4114800" cy="1905000"/>
          </a:xfrm>
          <a:prstGeom prst="rect">
            <a:avLst/>
          </a:prstGeom>
          <a:noFill/>
          <a:ln w="9525">
            <a:noFill/>
            <a:miter lim="800000"/>
            <a:headEnd/>
            <a:tailEnd/>
          </a:ln>
        </p:spPr>
      </p:pic>
    </p:spTree>
    <p:extLst>
      <p:ext uri="{BB962C8B-B14F-4D97-AF65-F5344CB8AC3E}">
        <p14:creationId xmlns="" xmlns:p14="http://schemas.microsoft.com/office/powerpoint/2010/main" val="162881499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30</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762000" y="1600200"/>
            <a:ext cx="7489166" cy="4708981"/>
          </a:xfrm>
          <a:prstGeom prst="rect">
            <a:avLst/>
          </a:prstGeom>
          <a:noFill/>
        </p:spPr>
        <p:txBody>
          <a:bodyPr wrap="square" rtlCol="0">
            <a:spAutoFit/>
          </a:bodyPr>
          <a:lstStyle/>
          <a:p>
            <a:r>
              <a:rPr lang="en-US" altLang="zh-CN" sz="3200" dirty="0">
                <a:solidFill>
                  <a:srgbClr val="3F21F1"/>
                </a:solidFill>
              </a:rPr>
              <a:t>Zookeeper</a:t>
            </a:r>
          </a:p>
          <a:p>
            <a:pPr>
              <a:spcBef>
                <a:spcPts val="1200"/>
              </a:spcBef>
            </a:pPr>
            <a:r>
              <a:rPr lang="en-US" altLang="zh-CN" dirty="0"/>
              <a:t> </a:t>
            </a:r>
            <a:r>
              <a:rPr lang="en-US" altLang="zh-CN" dirty="0" smtClean="0"/>
              <a:t>      </a:t>
            </a:r>
            <a:r>
              <a:rPr lang="en-US" altLang="zh-CN" sz="2400" dirty="0" smtClean="0"/>
              <a:t>Zookeeper</a:t>
            </a:r>
            <a:r>
              <a:rPr lang="zh-CN" altLang="en-US" sz="2400" dirty="0"/>
              <a:t>（</a:t>
            </a:r>
            <a:r>
              <a:rPr lang="en-US" altLang="zh-CN" sz="2400" dirty="0"/>
              <a:t>ZK</a:t>
            </a:r>
            <a:r>
              <a:rPr lang="zh-CN" altLang="en-US" sz="2400" dirty="0"/>
              <a:t>）用来管理</a:t>
            </a:r>
            <a:r>
              <a:rPr lang="en-US" altLang="zh-CN" sz="2400" dirty="0" err="1"/>
              <a:t>BSPPeer</a:t>
            </a:r>
            <a:r>
              <a:rPr lang="zh-CN" altLang="en-US" sz="2400" dirty="0"/>
              <a:t>的同步，实现超步的</a:t>
            </a:r>
            <a:r>
              <a:rPr lang="en-US" altLang="zh-CN" sz="2400" dirty="0"/>
              <a:t>Barrier </a:t>
            </a:r>
            <a:r>
              <a:rPr lang="en-US" altLang="zh-CN" sz="2400" dirty="0" err="1"/>
              <a:t>Synchronisation</a:t>
            </a:r>
            <a:r>
              <a:rPr lang="zh-CN" altLang="en-US" sz="2400" dirty="0"/>
              <a:t>机制。在</a:t>
            </a:r>
            <a:r>
              <a:rPr lang="en-US" altLang="zh-CN" sz="2400" dirty="0"/>
              <a:t>ZK</a:t>
            </a:r>
            <a:r>
              <a:rPr lang="zh-CN" altLang="en-US" sz="2400" dirty="0"/>
              <a:t>实现机制中，</a:t>
            </a:r>
            <a:r>
              <a:rPr lang="en-US" altLang="zh-CN" sz="2400" dirty="0" err="1"/>
              <a:t>BSPPeer</a:t>
            </a:r>
            <a:r>
              <a:rPr lang="zh-CN" altLang="en-US" sz="2400" dirty="0"/>
              <a:t>主要有进入</a:t>
            </a:r>
            <a:r>
              <a:rPr lang="en-US" altLang="zh-CN" sz="2400" dirty="0"/>
              <a:t>Barrier</a:t>
            </a:r>
            <a:r>
              <a:rPr lang="zh-CN" altLang="en-US" sz="2400" dirty="0"/>
              <a:t>和离开</a:t>
            </a:r>
            <a:r>
              <a:rPr lang="en-US" altLang="zh-CN" sz="2400" dirty="0"/>
              <a:t>Barrier</a:t>
            </a:r>
            <a:r>
              <a:rPr lang="zh-CN" altLang="en-US" sz="2400" dirty="0"/>
              <a:t>两种操作，所有进入</a:t>
            </a:r>
            <a:r>
              <a:rPr lang="en-US" altLang="zh-CN" sz="2400" dirty="0"/>
              <a:t>Barrier</a:t>
            </a:r>
            <a:r>
              <a:rPr lang="zh-CN" altLang="en-US" sz="2400" dirty="0"/>
              <a:t>的</a:t>
            </a:r>
            <a:r>
              <a:rPr lang="en-US" altLang="zh-CN" sz="2400" dirty="0" err="1"/>
              <a:t>BSPPeer</a:t>
            </a:r>
            <a:r>
              <a:rPr lang="zh-CN" altLang="en-US" sz="2400" dirty="0"/>
              <a:t>会在</a:t>
            </a:r>
            <a:r>
              <a:rPr lang="en-US" altLang="zh-CN" sz="2400" dirty="0"/>
              <a:t>ZK</a:t>
            </a:r>
            <a:r>
              <a:rPr lang="zh-CN" altLang="en-US" sz="2400" dirty="0"/>
              <a:t>提供的文件结构中创建一个临时节点（</a:t>
            </a:r>
            <a:r>
              <a:rPr lang="en-US" altLang="zh-CN" sz="2400" dirty="0"/>
              <a:t>/</a:t>
            </a:r>
            <a:r>
              <a:rPr lang="en-US" altLang="zh-CN" sz="2400" dirty="0" err="1"/>
              <a:t>bsp</a:t>
            </a:r>
            <a:r>
              <a:rPr lang="en-US" altLang="zh-CN" sz="2400" dirty="0"/>
              <a:t>/</a:t>
            </a:r>
            <a:r>
              <a:rPr lang="en-US" altLang="zh-CN" sz="2400" dirty="0" err="1"/>
              <a:t>JobID</a:t>
            </a:r>
            <a:r>
              <a:rPr lang="en-US" altLang="zh-CN" sz="2400" dirty="0"/>
              <a:t>/</a:t>
            </a:r>
            <a:r>
              <a:rPr lang="en-US" altLang="zh-CN" sz="2400" dirty="0" err="1"/>
              <a:t>SuperstepNO</a:t>
            </a:r>
            <a:r>
              <a:rPr lang="en-US" altLang="zh-CN" sz="2400" dirty="0"/>
              <a:t>./</a:t>
            </a:r>
            <a:r>
              <a:rPr lang="en-US" altLang="zh-CN" sz="2400" dirty="0" err="1"/>
              <a:t>TaskID</a:t>
            </a:r>
            <a:r>
              <a:rPr lang="zh-CN" altLang="en-US" sz="2400" dirty="0"/>
              <a:t>），最后一个进入</a:t>
            </a:r>
            <a:r>
              <a:rPr lang="en-US" altLang="zh-CN" sz="2400" dirty="0"/>
              <a:t>Barrier</a:t>
            </a:r>
            <a:r>
              <a:rPr lang="zh-CN" altLang="en-US" sz="2400" dirty="0"/>
              <a:t>的</a:t>
            </a:r>
            <a:r>
              <a:rPr lang="en-US" altLang="zh-CN" sz="2400" dirty="0" err="1"/>
              <a:t>BSPPeer</a:t>
            </a:r>
            <a:r>
              <a:rPr lang="zh-CN" altLang="en-US" sz="2400" dirty="0"/>
              <a:t>同时还会创建一个</a:t>
            </a:r>
            <a:r>
              <a:rPr lang="en-US" altLang="zh-CN" sz="2400" dirty="0"/>
              <a:t>ready node (/</a:t>
            </a:r>
            <a:r>
              <a:rPr lang="en-US" altLang="zh-CN" sz="2400" dirty="0" err="1"/>
              <a:t>bsp</a:t>
            </a:r>
            <a:r>
              <a:rPr lang="en-US" altLang="zh-CN" sz="2400" dirty="0"/>
              <a:t>/</a:t>
            </a:r>
            <a:r>
              <a:rPr lang="en-US" altLang="zh-CN" sz="2400" dirty="0" err="1"/>
              <a:t>JobID</a:t>
            </a:r>
            <a:r>
              <a:rPr lang="en-US" altLang="zh-CN" sz="2400" dirty="0"/>
              <a:t>/</a:t>
            </a:r>
            <a:r>
              <a:rPr lang="en-US" altLang="zh-CN" sz="2400" dirty="0" err="1"/>
              <a:t>Superstep</a:t>
            </a:r>
            <a:r>
              <a:rPr lang="en-US" altLang="zh-CN" sz="2400" dirty="0"/>
              <a:t> NO./ready)</a:t>
            </a:r>
            <a:r>
              <a:rPr lang="zh-CN" altLang="en-US" sz="2400" dirty="0"/>
              <a:t>，然后</a:t>
            </a:r>
            <a:r>
              <a:rPr lang="en-US" altLang="zh-CN" sz="2400" dirty="0" err="1"/>
              <a:t>BSPPeer</a:t>
            </a:r>
            <a:r>
              <a:rPr lang="zh-CN" altLang="en-US" sz="2400" dirty="0"/>
              <a:t>进入阻塞状态等待，直到</a:t>
            </a:r>
            <a:r>
              <a:rPr lang="en-US" altLang="zh-CN" sz="2400" dirty="0"/>
              <a:t>ZK</a:t>
            </a:r>
            <a:r>
              <a:rPr lang="zh-CN" altLang="en-US" sz="2400" dirty="0"/>
              <a:t>上所有的</a:t>
            </a:r>
            <a:r>
              <a:rPr lang="en-US" altLang="zh-CN" sz="2400" dirty="0"/>
              <a:t>node</a:t>
            </a:r>
            <a:r>
              <a:rPr lang="zh-CN" altLang="en-US" sz="2400" dirty="0"/>
              <a:t>都删除后才退出</a:t>
            </a:r>
            <a:r>
              <a:rPr lang="en-US" altLang="zh-CN" sz="2400" dirty="0"/>
              <a:t>Barrier</a:t>
            </a:r>
            <a:r>
              <a:rPr lang="zh-CN" altLang="en-US" sz="2400" dirty="0"/>
              <a:t>。</a:t>
            </a:r>
            <a:endParaRPr lang="en-US" altLang="zh-CN" sz="2400" dirty="0"/>
          </a:p>
          <a:p>
            <a:endParaRPr lang="zh-CN" altLang="en-US" dirty="0"/>
          </a:p>
        </p:txBody>
      </p:sp>
    </p:spTree>
    <p:extLst>
      <p:ext uri="{BB962C8B-B14F-4D97-AF65-F5344CB8AC3E}">
        <p14:creationId xmlns="" xmlns:p14="http://schemas.microsoft.com/office/powerpoint/2010/main" val="10179392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31</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62000" y="1143000"/>
            <a:ext cx="7924800" cy="646331"/>
          </a:xfrm>
          <a:prstGeom prst="rect">
            <a:avLst/>
          </a:prstGeom>
          <a:noFill/>
          <a:ln w="9525">
            <a:noFill/>
            <a:miter lim="800000"/>
            <a:headEnd/>
            <a:tailEnd/>
          </a:ln>
        </p:spPr>
        <p:txBody>
          <a:bodyPr>
            <a:spAutoFit/>
          </a:bodyPr>
          <a:lstStyle/>
          <a:p>
            <a:r>
              <a:rPr lang="en-US" altLang="zh-CN" sz="3600" b="1" dirty="0" smtClean="0">
                <a:solidFill>
                  <a:srgbClr val="0823A8"/>
                </a:solidFill>
                <a:latin typeface="Calibri" pitchFamily="34" charset="0"/>
              </a:rPr>
              <a:t>Hama</a:t>
            </a:r>
            <a:r>
              <a:rPr lang="zh-CN" altLang="en-US" sz="3600" b="1" dirty="0" smtClean="0">
                <a:solidFill>
                  <a:srgbClr val="0823A8"/>
                </a:solidFill>
                <a:latin typeface="Calibri" pitchFamily="34" charset="0"/>
              </a:rPr>
              <a:t>计算流程</a:t>
            </a:r>
            <a:endParaRPr lang="zh-CN" altLang="en-US" sz="3600" b="1" dirty="0">
              <a:solidFill>
                <a:srgbClr val="0823A8"/>
              </a:solidFill>
              <a:latin typeface="Calibri" pitchFamily="34" charset="0"/>
            </a:endParaRPr>
          </a:p>
        </p:txBody>
      </p:sp>
      <p:sp>
        <p:nvSpPr>
          <p:cNvPr id="3" name="文本框 2"/>
          <p:cNvSpPr txBox="1"/>
          <p:nvPr/>
        </p:nvSpPr>
        <p:spPr>
          <a:xfrm>
            <a:off x="762000" y="1828800"/>
            <a:ext cx="8098766" cy="1015663"/>
          </a:xfrm>
          <a:prstGeom prst="rect">
            <a:avLst/>
          </a:prstGeom>
          <a:noFill/>
        </p:spPr>
        <p:txBody>
          <a:bodyPr wrap="square" rtlCol="0">
            <a:spAutoFit/>
          </a:bodyPr>
          <a:lstStyle/>
          <a:p>
            <a:r>
              <a:rPr lang="zh-CN" altLang="en-US" sz="2000" dirty="0"/>
              <a:t> </a:t>
            </a:r>
            <a:r>
              <a:rPr lang="zh-CN" altLang="en-US" sz="2000" dirty="0" smtClean="0"/>
              <a:t>       一</a:t>
            </a:r>
            <a:r>
              <a:rPr lang="zh-CN" altLang="en-US" sz="2000" dirty="0"/>
              <a:t>个</a:t>
            </a:r>
            <a:r>
              <a:rPr lang="en-US" altLang="zh-CN" sz="2000" dirty="0"/>
              <a:t>Hama</a:t>
            </a:r>
            <a:r>
              <a:rPr lang="zh-CN" altLang="en-US" sz="2000" dirty="0"/>
              <a:t>作业（</a:t>
            </a:r>
            <a:r>
              <a:rPr lang="en-US" altLang="zh-CN" sz="2000" dirty="0"/>
              <a:t>Job</a:t>
            </a:r>
            <a:r>
              <a:rPr lang="zh-CN" altLang="en-US" sz="2000" dirty="0"/>
              <a:t>）的流程首先分为三部分：</a:t>
            </a:r>
            <a:r>
              <a:rPr lang="en-US" altLang="zh-CN" sz="2000" dirty="0" err="1"/>
              <a:t>JobClient</a:t>
            </a:r>
            <a:r>
              <a:rPr lang="zh-CN" altLang="en-US" sz="2000" dirty="0"/>
              <a:t>的作业提交、</a:t>
            </a:r>
            <a:r>
              <a:rPr lang="en-US" altLang="zh-CN" sz="2000" dirty="0"/>
              <a:t>BSPMaster</a:t>
            </a:r>
            <a:r>
              <a:rPr lang="zh-CN" altLang="en-US" sz="2000" dirty="0"/>
              <a:t>的初始化与作业分发、以及</a:t>
            </a:r>
            <a:r>
              <a:rPr lang="en-US" altLang="zh-CN" sz="2000" dirty="0"/>
              <a:t>GroomServer</a:t>
            </a:r>
            <a:r>
              <a:rPr lang="zh-CN" altLang="en-US" sz="2000" dirty="0"/>
              <a:t>的计算任务执行，如</a:t>
            </a:r>
            <a:r>
              <a:rPr lang="zh-CN" altLang="en-US" sz="2000" dirty="0" smtClean="0"/>
              <a:t>图所</a:t>
            </a:r>
            <a:r>
              <a:rPr lang="zh-CN" altLang="en-US" sz="2000" dirty="0"/>
              <a:t>示。</a:t>
            </a:r>
          </a:p>
        </p:txBody>
      </p:sp>
      <p:pic>
        <p:nvPicPr>
          <p:cNvPr id="2" name="图片 1"/>
          <p:cNvPicPr>
            <a:picLocks noChangeAspect="1"/>
          </p:cNvPicPr>
          <p:nvPr/>
        </p:nvPicPr>
        <p:blipFill>
          <a:blip r:embed="rId4" cstate="print"/>
          <a:stretch>
            <a:fillRect/>
          </a:stretch>
        </p:blipFill>
        <p:spPr>
          <a:xfrm>
            <a:off x="1447800" y="2895600"/>
            <a:ext cx="6326273" cy="3733800"/>
          </a:xfrm>
          <a:prstGeom prst="rect">
            <a:avLst/>
          </a:prstGeom>
        </p:spPr>
      </p:pic>
    </p:spTree>
    <p:extLst>
      <p:ext uri="{BB962C8B-B14F-4D97-AF65-F5344CB8AC3E}">
        <p14:creationId xmlns="" xmlns:p14="http://schemas.microsoft.com/office/powerpoint/2010/main" val="36100994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32</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9"/>
            <a:ext cx="7924800" cy="1015663"/>
          </a:xfrm>
          <a:prstGeom prst="rect">
            <a:avLst/>
          </a:prstGeom>
          <a:noFill/>
          <a:ln w="9525">
            <a:noFill/>
            <a:miter lim="800000"/>
            <a:headEnd/>
            <a:tailEnd/>
          </a:ln>
        </p:spPr>
        <p:txBody>
          <a:bodyPr wrap="square">
            <a:spAutoFit/>
          </a:bodyPr>
          <a:lstStyle/>
          <a:p>
            <a:r>
              <a:rPr lang="en-US" altLang="zh-CN" sz="3600" b="1" dirty="0" smtClean="0">
                <a:solidFill>
                  <a:srgbClr val="0823A8"/>
                </a:solidFill>
                <a:latin typeface="Calibri" pitchFamily="34" charset="0"/>
              </a:rPr>
              <a:t>Hama</a:t>
            </a:r>
            <a:r>
              <a:rPr lang="zh-CN" altLang="en-US" sz="3600" b="1" dirty="0" smtClean="0">
                <a:solidFill>
                  <a:srgbClr val="0823A8"/>
                </a:solidFill>
                <a:latin typeface="Calibri" pitchFamily="34" charset="0"/>
              </a:rPr>
              <a:t>作业流程</a:t>
            </a:r>
          </a:p>
          <a:p>
            <a:endParaRPr lang="zh-CN" altLang="en-US" sz="2400" b="1" dirty="0">
              <a:solidFill>
                <a:srgbClr val="0823A8"/>
              </a:solidFill>
              <a:latin typeface="Calibri" pitchFamily="34" charset="0"/>
            </a:endParaRPr>
          </a:p>
        </p:txBody>
      </p:sp>
      <p:sp>
        <p:nvSpPr>
          <p:cNvPr id="3" name="文本框 2"/>
          <p:cNvSpPr txBox="1"/>
          <p:nvPr/>
        </p:nvSpPr>
        <p:spPr>
          <a:xfrm>
            <a:off x="685800" y="1981200"/>
            <a:ext cx="2563632" cy="3785652"/>
          </a:xfrm>
          <a:prstGeom prst="rect">
            <a:avLst/>
          </a:prstGeom>
          <a:noFill/>
        </p:spPr>
        <p:txBody>
          <a:bodyPr wrap="square" rtlCol="0">
            <a:spAutoFit/>
          </a:bodyPr>
          <a:lstStyle/>
          <a:p>
            <a:r>
              <a:rPr lang="zh-CN" altLang="en-US" sz="2000" dirty="0" smtClean="0"/>
              <a:t>      </a:t>
            </a:r>
            <a:r>
              <a:rPr lang="zh-CN" altLang="en-US" sz="2400" dirty="0" smtClean="0"/>
              <a:t>右图详细</a:t>
            </a:r>
            <a:r>
              <a:rPr lang="zh-CN" altLang="en-US" sz="2400" dirty="0"/>
              <a:t>描述了</a:t>
            </a:r>
            <a:r>
              <a:rPr lang="en-US" altLang="zh-CN" sz="2400" dirty="0"/>
              <a:t>Hama</a:t>
            </a:r>
            <a:r>
              <a:rPr lang="zh-CN" altLang="en-US" sz="2400" dirty="0"/>
              <a:t>作业的生命周期，它</a:t>
            </a:r>
            <a:r>
              <a:rPr lang="zh-CN" altLang="en-US" sz="2400" dirty="0" smtClean="0"/>
              <a:t>包含如下阶段：</a:t>
            </a:r>
            <a:endParaRPr lang="en-US" altLang="zh-CN" sz="2400" dirty="0" smtClean="0"/>
          </a:p>
          <a:p>
            <a:r>
              <a:rPr lang="zh-CN" altLang="en-US" sz="2400" dirty="0" smtClean="0"/>
              <a:t>作业</a:t>
            </a:r>
            <a:r>
              <a:rPr lang="zh-CN" altLang="en-US" sz="2400" dirty="0"/>
              <a:t>的提交</a:t>
            </a:r>
            <a:r>
              <a:rPr lang="zh-CN" altLang="en-US" sz="2400" dirty="0" smtClean="0"/>
              <a:t>→</a:t>
            </a:r>
            <a:endParaRPr lang="en-US" altLang="zh-CN" sz="2400" dirty="0" smtClean="0"/>
          </a:p>
          <a:p>
            <a:r>
              <a:rPr lang="zh-CN" altLang="en-US" sz="2400" dirty="0" smtClean="0"/>
              <a:t>作业</a:t>
            </a:r>
            <a:r>
              <a:rPr lang="zh-CN" altLang="en-US" sz="2400" dirty="0"/>
              <a:t>初始化</a:t>
            </a:r>
            <a:r>
              <a:rPr lang="zh-CN" altLang="en-US" sz="2400" dirty="0" smtClean="0"/>
              <a:t>→</a:t>
            </a:r>
            <a:endParaRPr lang="en-US" altLang="zh-CN" sz="2400" dirty="0" smtClean="0"/>
          </a:p>
          <a:p>
            <a:r>
              <a:rPr lang="zh-CN" altLang="en-US" sz="2400" dirty="0" smtClean="0"/>
              <a:t>任务</a:t>
            </a:r>
            <a:r>
              <a:rPr lang="zh-CN" altLang="en-US" sz="2400" dirty="0"/>
              <a:t>分派</a:t>
            </a:r>
            <a:r>
              <a:rPr lang="zh-CN" altLang="en-US" sz="2400" dirty="0" smtClean="0"/>
              <a:t>→</a:t>
            </a:r>
            <a:endParaRPr lang="en-US" altLang="zh-CN" sz="2400" dirty="0" smtClean="0"/>
          </a:p>
          <a:p>
            <a:r>
              <a:rPr lang="zh-CN" altLang="en-US" sz="2400" dirty="0" smtClean="0"/>
              <a:t>任务</a:t>
            </a:r>
            <a:r>
              <a:rPr lang="zh-CN" altLang="en-US" sz="2400" dirty="0"/>
              <a:t>执行</a:t>
            </a:r>
            <a:r>
              <a:rPr lang="zh-CN" altLang="en-US" sz="2400" dirty="0" smtClean="0"/>
              <a:t>→</a:t>
            </a:r>
            <a:endParaRPr lang="en-US" altLang="zh-CN" sz="2400" dirty="0" smtClean="0"/>
          </a:p>
          <a:p>
            <a:r>
              <a:rPr lang="zh-CN" altLang="en-US" sz="2400" dirty="0" smtClean="0"/>
              <a:t>状态</a:t>
            </a:r>
            <a:r>
              <a:rPr lang="zh-CN" altLang="en-US" sz="2400" dirty="0"/>
              <a:t>更新</a:t>
            </a:r>
            <a:r>
              <a:rPr lang="zh-CN" altLang="en-US" sz="2400" dirty="0" smtClean="0"/>
              <a:t>→</a:t>
            </a:r>
            <a:endParaRPr lang="en-US" altLang="zh-CN" sz="2400" dirty="0" smtClean="0"/>
          </a:p>
          <a:p>
            <a:r>
              <a:rPr lang="zh-CN" altLang="en-US" sz="2400" dirty="0" smtClean="0"/>
              <a:t>作业完成</a:t>
            </a:r>
            <a:endParaRPr lang="en-US" altLang="zh-CN" sz="2400" dirty="0" smtClean="0"/>
          </a:p>
        </p:txBody>
      </p:sp>
      <p:pic>
        <p:nvPicPr>
          <p:cNvPr id="4" name="图片 3"/>
          <p:cNvPicPr>
            <a:picLocks noChangeAspect="1"/>
          </p:cNvPicPr>
          <p:nvPr/>
        </p:nvPicPr>
        <p:blipFill>
          <a:blip r:embed="rId4" cstate="print"/>
          <a:stretch>
            <a:fillRect/>
          </a:stretch>
        </p:blipFill>
        <p:spPr>
          <a:xfrm>
            <a:off x="3124200" y="1828800"/>
            <a:ext cx="5916868" cy="4636425"/>
          </a:xfrm>
          <a:prstGeom prst="rect">
            <a:avLst/>
          </a:prstGeom>
        </p:spPr>
      </p:pic>
    </p:spTree>
    <p:extLst>
      <p:ext uri="{BB962C8B-B14F-4D97-AF65-F5344CB8AC3E}">
        <p14:creationId xmlns="" xmlns:p14="http://schemas.microsoft.com/office/powerpoint/2010/main" val="419031621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33</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762000" y="1219200"/>
            <a:ext cx="7543800" cy="5447645"/>
          </a:xfrm>
          <a:prstGeom prst="rect">
            <a:avLst/>
          </a:prstGeom>
          <a:noFill/>
        </p:spPr>
        <p:txBody>
          <a:bodyPr wrap="square" rtlCol="0">
            <a:spAutoFit/>
          </a:bodyPr>
          <a:lstStyle/>
          <a:p>
            <a:pPr lvl="0"/>
            <a:r>
              <a:rPr lang="zh-CN" altLang="en-US" sz="3200" b="1" dirty="0">
                <a:solidFill>
                  <a:srgbClr val="3F21F1"/>
                </a:solidFill>
              </a:rPr>
              <a:t>作业的提交</a:t>
            </a:r>
          </a:p>
          <a:p>
            <a:pPr>
              <a:spcBef>
                <a:spcPts val="1200"/>
              </a:spcBef>
            </a:pPr>
            <a:r>
              <a:rPr lang="zh-CN" altLang="en-US" dirty="0"/>
              <a:t>	</a:t>
            </a:r>
            <a:r>
              <a:rPr lang="zh-CN" altLang="en-US" dirty="0" smtClean="0"/>
              <a:t>在</a:t>
            </a:r>
            <a:r>
              <a:rPr lang="zh-CN" altLang="en-US" dirty="0"/>
              <a:t>提交作业后，调用</a:t>
            </a:r>
            <a:r>
              <a:rPr lang="en-US" altLang="zh-CN" dirty="0"/>
              <a:t>Job</a:t>
            </a:r>
            <a:r>
              <a:rPr lang="zh-CN" altLang="en-US" dirty="0"/>
              <a:t>对象中的</a:t>
            </a:r>
            <a:r>
              <a:rPr lang="en-US" altLang="zh-CN" dirty="0" err="1"/>
              <a:t>waitForCompletion</a:t>
            </a:r>
            <a:r>
              <a:rPr lang="en-US" altLang="zh-CN" dirty="0"/>
              <a:t>()</a:t>
            </a:r>
            <a:r>
              <a:rPr lang="zh-CN" altLang="en-US" dirty="0"/>
              <a:t>方法使得客户端程序等待作业完成，在这一过程中，客户端会定期的将作业的运行状态打印到控制台。作业的提交过程全部在客户端完成，遵循以下步骤：</a:t>
            </a:r>
          </a:p>
          <a:p>
            <a:r>
              <a:rPr lang="en-US" altLang="zh-CN" dirty="0" smtClean="0"/>
              <a:t>1.</a:t>
            </a:r>
            <a:r>
              <a:rPr lang="zh-CN" altLang="en-US" dirty="0" smtClean="0"/>
              <a:t>向</a:t>
            </a:r>
            <a:r>
              <a:rPr lang="en-US" altLang="zh-CN" dirty="0" err="1"/>
              <a:t>BSPMaster</a:t>
            </a:r>
            <a:r>
              <a:rPr lang="zh-CN" altLang="en-US" dirty="0"/>
              <a:t>申请一个新的作业</a:t>
            </a:r>
            <a:r>
              <a:rPr lang="en-US" altLang="zh-CN" dirty="0"/>
              <a:t>ID</a:t>
            </a:r>
            <a:r>
              <a:rPr lang="zh-CN" altLang="en-US" dirty="0"/>
              <a:t>（通过</a:t>
            </a:r>
            <a:r>
              <a:rPr lang="en-US" altLang="zh-CN" dirty="0"/>
              <a:t>RPC</a:t>
            </a:r>
            <a:r>
              <a:rPr lang="zh-CN" altLang="en-US" dirty="0"/>
              <a:t>调用</a:t>
            </a:r>
            <a:r>
              <a:rPr lang="en-US" altLang="zh-CN" dirty="0" err="1"/>
              <a:t>BSPMaster</a:t>
            </a:r>
            <a:r>
              <a:rPr lang="zh-CN" altLang="en-US" dirty="0"/>
              <a:t>上的</a:t>
            </a:r>
            <a:r>
              <a:rPr lang="en-US" altLang="zh-CN" dirty="0" err="1"/>
              <a:t>getNewJobId</a:t>
            </a:r>
            <a:r>
              <a:rPr lang="en-US" altLang="zh-CN" dirty="0"/>
              <a:t>()</a:t>
            </a:r>
            <a:r>
              <a:rPr lang="zh-CN" altLang="en-US" dirty="0"/>
              <a:t>方法）（图中步骤</a:t>
            </a:r>
            <a:r>
              <a:rPr lang="en-US" altLang="zh-CN" dirty="0"/>
              <a:t>2: get new job ID</a:t>
            </a:r>
            <a:r>
              <a:rPr lang="zh-CN" altLang="en-US" dirty="0"/>
              <a:t>）</a:t>
            </a:r>
            <a:r>
              <a:rPr lang="en-US" altLang="zh-CN" dirty="0"/>
              <a:t>;</a:t>
            </a:r>
          </a:p>
          <a:p>
            <a:r>
              <a:rPr lang="en-US" altLang="zh-CN" dirty="0" smtClean="0"/>
              <a:t>2.</a:t>
            </a:r>
            <a:r>
              <a:rPr lang="zh-CN" altLang="en-US" dirty="0" smtClean="0"/>
              <a:t>检</a:t>
            </a:r>
            <a:r>
              <a:rPr lang="zh-CN" altLang="en-US" dirty="0"/>
              <a:t>查作业的输出设置，如果作业的输出目录未设置或已存在，作业将不会被提交，作业将会因为异常而终止</a:t>
            </a:r>
            <a:r>
              <a:rPr lang="en-US" altLang="zh-CN" dirty="0"/>
              <a:t>;</a:t>
            </a:r>
          </a:p>
          <a:p>
            <a:r>
              <a:rPr lang="en-US" altLang="zh-CN" dirty="0" smtClean="0"/>
              <a:t>3.</a:t>
            </a:r>
            <a:r>
              <a:rPr lang="zh-CN" altLang="en-US" dirty="0" smtClean="0"/>
              <a:t>为</a:t>
            </a:r>
            <a:r>
              <a:rPr lang="zh-CN" altLang="en-US" dirty="0"/>
              <a:t>输入文件计算分片（</a:t>
            </a:r>
            <a:r>
              <a:rPr lang="en-US" altLang="zh-CN" dirty="0"/>
              <a:t>partition</a:t>
            </a:r>
            <a:r>
              <a:rPr lang="zh-CN" altLang="en-US" dirty="0"/>
              <a:t>），如果无法计算输入分片（如输入路径未设置），作业同样将不会被提交，作业将会因为异常而终止。计算好的作业分片信息会与其他作业运行相关的资源存放至</a:t>
            </a:r>
            <a:r>
              <a:rPr lang="en-US" altLang="zh-CN" dirty="0"/>
              <a:t>HDFS</a:t>
            </a:r>
            <a:r>
              <a:rPr lang="zh-CN" altLang="en-US" dirty="0"/>
              <a:t>中</a:t>
            </a:r>
            <a:r>
              <a:rPr lang="en-US" altLang="zh-CN" dirty="0"/>
              <a:t>;</a:t>
            </a:r>
          </a:p>
          <a:p>
            <a:r>
              <a:rPr lang="en-US" altLang="zh-CN" dirty="0" smtClean="0"/>
              <a:t>4.</a:t>
            </a:r>
            <a:r>
              <a:rPr lang="zh-CN" altLang="en-US" dirty="0" smtClean="0"/>
              <a:t>上</a:t>
            </a:r>
            <a:r>
              <a:rPr lang="zh-CN" altLang="en-US" dirty="0"/>
              <a:t>述过程均成功后，与运行作业相关的文件（包括作业的</a:t>
            </a:r>
            <a:r>
              <a:rPr lang="en-US" altLang="zh-CN" dirty="0"/>
              <a:t>JAR</a:t>
            </a:r>
            <a:r>
              <a:rPr lang="zh-CN" altLang="en-US" dirty="0"/>
              <a:t>文件，作业的配置信息及输入文件的分片信息）将被复制到</a:t>
            </a:r>
            <a:r>
              <a:rPr lang="en-US" altLang="zh-CN" dirty="0"/>
              <a:t>HDFS</a:t>
            </a:r>
            <a:r>
              <a:rPr lang="zh-CN" altLang="en-US" dirty="0"/>
              <a:t>上</a:t>
            </a:r>
            <a:r>
              <a:rPr lang="en-US" altLang="zh-CN" dirty="0" err="1"/>
              <a:t>BSPMaster</a:t>
            </a:r>
            <a:r>
              <a:rPr lang="zh-CN" altLang="en-US" dirty="0"/>
              <a:t>的目录下，并以作业的</a:t>
            </a:r>
            <a:r>
              <a:rPr lang="en-US" altLang="zh-CN" dirty="0"/>
              <a:t>ID</a:t>
            </a:r>
            <a:r>
              <a:rPr lang="zh-CN" altLang="en-US" dirty="0"/>
              <a:t>作为文件名标识。作业</a:t>
            </a:r>
            <a:r>
              <a:rPr lang="en-US" altLang="zh-CN" dirty="0"/>
              <a:t>JAR</a:t>
            </a:r>
            <a:r>
              <a:rPr lang="zh-CN" altLang="en-US" dirty="0"/>
              <a:t>的备份度通常会很高（默认为</a:t>
            </a:r>
            <a:r>
              <a:rPr lang="en-US" altLang="zh-CN" dirty="0"/>
              <a:t>10</a:t>
            </a:r>
            <a:r>
              <a:rPr lang="zh-CN" altLang="en-US" dirty="0"/>
              <a:t>），以使得</a:t>
            </a:r>
            <a:r>
              <a:rPr lang="en-US" altLang="zh-CN" dirty="0"/>
              <a:t>JAR</a:t>
            </a:r>
            <a:r>
              <a:rPr lang="zh-CN" altLang="en-US" dirty="0"/>
              <a:t>可运行文件能够在集群中足够分散，方便</a:t>
            </a:r>
            <a:r>
              <a:rPr lang="en-US" altLang="zh-CN" dirty="0" err="1"/>
              <a:t>GroomServer</a:t>
            </a:r>
            <a:r>
              <a:rPr lang="zh-CN" altLang="en-US" dirty="0"/>
              <a:t>在运行作业的任务时可以快速的读取作业资源（图中步骤</a:t>
            </a:r>
            <a:r>
              <a:rPr lang="en-US" altLang="zh-CN" dirty="0"/>
              <a:t>3: copy job resources</a:t>
            </a:r>
            <a:r>
              <a:rPr lang="zh-CN" altLang="en-US" dirty="0"/>
              <a:t>）</a:t>
            </a:r>
            <a:r>
              <a:rPr lang="en-US" altLang="zh-CN" dirty="0"/>
              <a:t>;</a:t>
            </a:r>
          </a:p>
          <a:p>
            <a:r>
              <a:rPr lang="en-US" altLang="zh-CN" dirty="0" smtClean="0"/>
              <a:t>5.</a:t>
            </a:r>
            <a:r>
              <a:rPr lang="zh-CN" altLang="en-US" dirty="0" smtClean="0"/>
              <a:t>最</a:t>
            </a:r>
            <a:r>
              <a:rPr lang="zh-CN" altLang="en-US" dirty="0"/>
              <a:t>后，客户端将作业提交给</a:t>
            </a:r>
            <a:r>
              <a:rPr lang="en-US" altLang="zh-CN" dirty="0" err="1"/>
              <a:t>BSPMaster</a:t>
            </a:r>
            <a:r>
              <a:rPr lang="zh-CN" altLang="en-US" dirty="0"/>
              <a:t>（图中步骤</a:t>
            </a:r>
            <a:r>
              <a:rPr lang="en-US" altLang="zh-CN" dirty="0"/>
              <a:t>4: submit job</a:t>
            </a:r>
            <a:r>
              <a:rPr lang="zh-CN" altLang="en-US" dirty="0"/>
              <a:t>）。</a:t>
            </a:r>
          </a:p>
        </p:txBody>
      </p:sp>
    </p:spTree>
    <p:extLst>
      <p:ext uri="{BB962C8B-B14F-4D97-AF65-F5344CB8AC3E}">
        <p14:creationId xmlns="" xmlns:p14="http://schemas.microsoft.com/office/powerpoint/2010/main" val="50112088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34</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685800" y="1447800"/>
            <a:ext cx="7548832" cy="4893647"/>
          </a:xfrm>
          <a:prstGeom prst="rect">
            <a:avLst/>
          </a:prstGeom>
          <a:noFill/>
        </p:spPr>
        <p:txBody>
          <a:bodyPr wrap="square" rtlCol="0">
            <a:spAutoFit/>
          </a:bodyPr>
          <a:lstStyle/>
          <a:p>
            <a:r>
              <a:rPr lang="zh-CN" altLang="en-US" sz="3200" b="1" dirty="0">
                <a:solidFill>
                  <a:srgbClr val="3F21F1"/>
                </a:solidFill>
              </a:rPr>
              <a:t>作业初始化</a:t>
            </a:r>
          </a:p>
          <a:p>
            <a:pPr>
              <a:spcBef>
                <a:spcPts val="1200"/>
              </a:spcBef>
            </a:pPr>
            <a:r>
              <a:rPr lang="zh-CN" altLang="en-US" dirty="0"/>
              <a:t> </a:t>
            </a:r>
            <a:r>
              <a:rPr lang="zh-CN" altLang="en-US" dirty="0" smtClean="0"/>
              <a:t>      </a:t>
            </a:r>
            <a:r>
              <a:rPr lang="zh-CN" altLang="en-US" sz="2000" dirty="0" smtClean="0"/>
              <a:t>当</a:t>
            </a:r>
            <a:r>
              <a:rPr lang="en-US" altLang="zh-CN" sz="2000" dirty="0" err="1"/>
              <a:t>BSPMaster</a:t>
            </a:r>
            <a:r>
              <a:rPr lang="zh-CN" altLang="en-US" sz="2000" dirty="0"/>
              <a:t>接收到提交的作业后，会根据作业中的设置信息为作业进行初始化，即为作业创建一个代表运行中作业的对象</a:t>
            </a:r>
            <a:r>
              <a:rPr lang="en-US" altLang="zh-CN" sz="2000" dirty="0" err="1"/>
              <a:t>JobInProgress</a:t>
            </a:r>
            <a:r>
              <a:rPr lang="zh-CN" altLang="en-US" sz="2000" dirty="0"/>
              <a:t>，在</a:t>
            </a:r>
            <a:r>
              <a:rPr lang="en-US" altLang="zh-CN" sz="2000" dirty="0" err="1"/>
              <a:t>JobInProgress</a:t>
            </a:r>
            <a:r>
              <a:rPr lang="zh-CN" altLang="en-US" sz="2000" dirty="0"/>
              <a:t>封装了作业的任务信息及为了跟踪任务运行状况而所需的统计信息（图中步骤</a:t>
            </a:r>
            <a:r>
              <a:rPr lang="en-US" altLang="zh-CN" sz="2000" dirty="0"/>
              <a:t>5: initialize job</a:t>
            </a:r>
            <a:r>
              <a:rPr lang="zh-CN" altLang="en-US" sz="2000" dirty="0"/>
              <a:t>）。</a:t>
            </a:r>
            <a:r>
              <a:rPr lang="en-US" altLang="zh-CN" sz="2000" dirty="0" err="1"/>
              <a:t>JobInProgress</a:t>
            </a:r>
            <a:r>
              <a:rPr lang="zh-CN" altLang="en-US" sz="2000" dirty="0"/>
              <a:t>将作为作业的实际代表存在于</a:t>
            </a:r>
            <a:r>
              <a:rPr lang="en-US" altLang="zh-CN" sz="2000" dirty="0" err="1"/>
              <a:t>BSPMaster</a:t>
            </a:r>
            <a:r>
              <a:rPr lang="zh-CN" altLang="en-US" sz="2000" dirty="0"/>
              <a:t>节点上，并会被作业调度器“捕获”放入对应的作业等待队列中。</a:t>
            </a:r>
          </a:p>
          <a:p>
            <a:pPr>
              <a:spcBef>
                <a:spcPts val="1200"/>
              </a:spcBef>
            </a:pPr>
            <a:r>
              <a:rPr lang="zh-CN" altLang="en-US" sz="2000" dirty="0"/>
              <a:t> </a:t>
            </a:r>
            <a:r>
              <a:rPr lang="zh-CN" altLang="en-US" sz="2000" dirty="0" smtClean="0"/>
              <a:t>      在</a:t>
            </a:r>
            <a:r>
              <a:rPr lang="en-US" altLang="zh-CN" sz="2000" dirty="0" err="1"/>
              <a:t>JobInProgress</a:t>
            </a:r>
            <a:r>
              <a:rPr lang="zh-CN" altLang="en-US" sz="2000" dirty="0"/>
              <a:t>初始化过程中，作业中的各个任务也将由</a:t>
            </a:r>
            <a:r>
              <a:rPr lang="en-US" altLang="zh-CN" sz="2000" dirty="0" err="1"/>
              <a:t>JobInProgress</a:t>
            </a:r>
            <a:r>
              <a:rPr lang="zh-CN" altLang="en-US" sz="2000" dirty="0"/>
              <a:t>来负责“预初始化”，首先</a:t>
            </a:r>
            <a:r>
              <a:rPr lang="en-US" altLang="zh-CN" sz="2000" dirty="0" err="1"/>
              <a:t>JobInProgress</a:t>
            </a:r>
            <a:r>
              <a:rPr lang="zh-CN" altLang="en-US" sz="2000" dirty="0"/>
              <a:t>会读取该作业的输入分片信息，随后</a:t>
            </a:r>
            <a:r>
              <a:rPr lang="en-US" altLang="zh-CN" sz="2000" dirty="0" err="1"/>
              <a:t>JobInProgress</a:t>
            </a:r>
            <a:r>
              <a:rPr lang="zh-CN" altLang="en-US" sz="2000" dirty="0"/>
              <a:t>将根据分片信息中分片的个数（</a:t>
            </a:r>
            <a:r>
              <a:rPr lang="en-US" altLang="zh-CN" sz="2000" dirty="0"/>
              <a:t>Task</a:t>
            </a:r>
            <a:r>
              <a:rPr lang="zh-CN" altLang="en-US" sz="2000" dirty="0"/>
              <a:t>数）为作业初始化任务，并将任务信息记录在</a:t>
            </a:r>
            <a:r>
              <a:rPr lang="en-US" altLang="zh-CN" sz="2000" dirty="0" err="1"/>
              <a:t>JobInProgress</a:t>
            </a:r>
            <a:r>
              <a:rPr lang="zh-CN" altLang="en-US" sz="2000" dirty="0"/>
              <a:t>的数据结构中。随后，</a:t>
            </a:r>
            <a:r>
              <a:rPr lang="en-US" altLang="zh-CN" sz="2000" dirty="0" err="1"/>
              <a:t>JobInProgress</a:t>
            </a:r>
            <a:r>
              <a:rPr lang="zh-CN" altLang="en-US" sz="2000" dirty="0"/>
              <a:t>会通知</a:t>
            </a:r>
            <a:r>
              <a:rPr lang="en-US" altLang="zh-CN" sz="2000" dirty="0" err="1"/>
              <a:t>BSPMaster</a:t>
            </a:r>
            <a:r>
              <a:rPr lang="zh-CN" altLang="en-US" sz="2000" dirty="0"/>
              <a:t>，作业已初始化完毕，等待调度。（图中步骤</a:t>
            </a:r>
            <a:r>
              <a:rPr lang="en-US" altLang="zh-CN" sz="2000" dirty="0"/>
              <a:t>6: retrieve input splits</a:t>
            </a:r>
            <a:r>
              <a:rPr lang="zh-CN" altLang="en-US" sz="2000" dirty="0"/>
              <a:t>）</a:t>
            </a:r>
          </a:p>
        </p:txBody>
      </p:sp>
    </p:spTree>
    <p:extLst>
      <p:ext uri="{BB962C8B-B14F-4D97-AF65-F5344CB8AC3E}">
        <p14:creationId xmlns="" xmlns:p14="http://schemas.microsoft.com/office/powerpoint/2010/main" val="382350201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35</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838200" y="1600200"/>
            <a:ext cx="7548832" cy="4278094"/>
          </a:xfrm>
          <a:prstGeom prst="rect">
            <a:avLst/>
          </a:prstGeom>
          <a:noFill/>
        </p:spPr>
        <p:txBody>
          <a:bodyPr wrap="square" rtlCol="0">
            <a:spAutoFit/>
          </a:bodyPr>
          <a:lstStyle/>
          <a:p>
            <a:pPr lvl="0"/>
            <a:r>
              <a:rPr lang="zh-CN" altLang="en-US" sz="3200" b="1" dirty="0">
                <a:solidFill>
                  <a:srgbClr val="3F21F1"/>
                </a:solidFill>
              </a:rPr>
              <a:t>任务调度及分派</a:t>
            </a:r>
          </a:p>
          <a:p>
            <a:pPr>
              <a:spcBef>
                <a:spcPts val="1200"/>
              </a:spcBef>
            </a:pPr>
            <a:r>
              <a:rPr lang="zh-CN" altLang="en-US" sz="2000" dirty="0"/>
              <a:t>	</a:t>
            </a:r>
            <a:r>
              <a:rPr lang="en-US" altLang="zh-CN" sz="2000" dirty="0" err="1"/>
              <a:t>GroomServer</a:t>
            </a:r>
            <a:r>
              <a:rPr lang="zh-CN" altLang="en-US" sz="2000" dirty="0"/>
              <a:t>在运行期间会周期性的向</a:t>
            </a:r>
            <a:r>
              <a:rPr lang="en-US" altLang="zh-CN" sz="2000" dirty="0" err="1"/>
              <a:t>BSPMaster</a:t>
            </a:r>
            <a:r>
              <a:rPr lang="zh-CN" altLang="en-US" sz="2000" dirty="0"/>
              <a:t>发送“心跳”信息。“心跳”信息中包含</a:t>
            </a:r>
            <a:r>
              <a:rPr lang="en-US" altLang="zh-CN" sz="2000" dirty="0" err="1"/>
              <a:t>GroomServer</a:t>
            </a:r>
            <a:r>
              <a:rPr lang="zh-CN" altLang="en-US" sz="2000" dirty="0"/>
              <a:t>的状态，一个</a:t>
            </a:r>
            <a:r>
              <a:rPr lang="en-US" altLang="zh-CN" sz="2000" dirty="0" err="1"/>
              <a:t>GroomServer</a:t>
            </a:r>
            <a:r>
              <a:rPr lang="zh-CN" altLang="en-US" sz="2000" dirty="0"/>
              <a:t>可以通过“心跳”信息告知</a:t>
            </a:r>
            <a:r>
              <a:rPr lang="en-US" altLang="zh-CN" sz="2000" dirty="0" err="1"/>
              <a:t>BSPMaster</a:t>
            </a:r>
            <a:r>
              <a:rPr lang="zh-CN" altLang="en-US" sz="2000" dirty="0"/>
              <a:t>其当前正在运行的任务数以及剩余的空闲任务槽数目。</a:t>
            </a:r>
            <a:r>
              <a:rPr lang="en-US" altLang="zh-CN" sz="2000" dirty="0" err="1"/>
              <a:t>BSPMaster</a:t>
            </a:r>
            <a:r>
              <a:rPr lang="zh-CN" altLang="en-US" sz="2000" dirty="0"/>
              <a:t>会将各个</a:t>
            </a:r>
            <a:r>
              <a:rPr lang="en-US" altLang="zh-CN" sz="2000" dirty="0" err="1"/>
              <a:t>GroomServer</a:t>
            </a:r>
            <a:r>
              <a:rPr lang="zh-CN" altLang="en-US" sz="2000" dirty="0"/>
              <a:t>汇报上来的状态信息缓存起来，作业调度器将会使用这些信息来为作业分配具体的执行节点（图中步骤</a:t>
            </a:r>
            <a:r>
              <a:rPr lang="en-US" altLang="zh-CN" sz="2000" dirty="0"/>
              <a:t>7: heartbeat (returns task)</a:t>
            </a:r>
            <a:r>
              <a:rPr lang="zh-CN" altLang="en-US" sz="2000" dirty="0"/>
              <a:t>）。</a:t>
            </a:r>
          </a:p>
          <a:p>
            <a:pPr>
              <a:spcBef>
                <a:spcPts val="1200"/>
              </a:spcBef>
            </a:pPr>
            <a:r>
              <a:rPr lang="zh-CN" altLang="en-US" sz="2000" dirty="0"/>
              <a:t>	在进行任务分配之前，</a:t>
            </a:r>
            <a:r>
              <a:rPr lang="en-US" altLang="zh-CN" sz="2000" dirty="0" err="1"/>
              <a:t>BSPMaster</a:t>
            </a:r>
            <a:r>
              <a:rPr lang="zh-CN" altLang="en-US" sz="2000" dirty="0"/>
              <a:t>必须按照作业调度算法选择作业。目前</a:t>
            </a:r>
            <a:r>
              <a:rPr lang="en-US" altLang="zh-CN" sz="2000" dirty="0"/>
              <a:t>Hama</a:t>
            </a:r>
            <a:r>
              <a:rPr lang="zh-CN" altLang="en-US" sz="2000" dirty="0"/>
              <a:t>只有一个先来先服务（</a:t>
            </a:r>
            <a:r>
              <a:rPr lang="en-US" altLang="zh-CN" sz="2000" dirty="0"/>
              <a:t>FCFS</a:t>
            </a:r>
            <a:r>
              <a:rPr lang="zh-CN" altLang="en-US" sz="2000" dirty="0"/>
              <a:t>）作业调度算法，一旦</a:t>
            </a:r>
            <a:r>
              <a:rPr lang="en-US" altLang="zh-CN" sz="2000" dirty="0" err="1"/>
              <a:t>BSPMaster</a:t>
            </a:r>
            <a:r>
              <a:rPr lang="zh-CN" altLang="en-US" sz="2000" dirty="0"/>
              <a:t>选定了作业，就可以为作业分派具体的执行节点了。</a:t>
            </a:r>
          </a:p>
        </p:txBody>
      </p:sp>
    </p:spTree>
    <p:extLst>
      <p:ext uri="{BB962C8B-B14F-4D97-AF65-F5344CB8AC3E}">
        <p14:creationId xmlns="" xmlns:p14="http://schemas.microsoft.com/office/powerpoint/2010/main" val="331167653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36</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762000" y="1143000"/>
            <a:ext cx="7625032" cy="5447645"/>
          </a:xfrm>
          <a:prstGeom prst="rect">
            <a:avLst/>
          </a:prstGeom>
          <a:noFill/>
        </p:spPr>
        <p:txBody>
          <a:bodyPr wrap="square" rtlCol="0">
            <a:spAutoFit/>
          </a:bodyPr>
          <a:lstStyle/>
          <a:p>
            <a:r>
              <a:rPr lang="zh-CN" altLang="en-US" sz="3200" b="1" dirty="0">
                <a:solidFill>
                  <a:srgbClr val="3F21F1"/>
                </a:solidFill>
              </a:rPr>
              <a:t>任务运行</a:t>
            </a:r>
          </a:p>
          <a:p>
            <a:pPr>
              <a:spcBef>
                <a:spcPts val="1200"/>
              </a:spcBef>
            </a:pPr>
            <a:r>
              <a:rPr lang="zh-CN" altLang="en-US" dirty="0"/>
              <a:t>	经过任务的调度及分派之后，</a:t>
            </a:r>
            <a:r>
              <a:rPr lang="en-US" altLang="zh-CN" dirty="0" err="1"/>
              <a:t>GroomServer</a:t>
            </a:r>
            <a:r>
              <a:rPr lang="zh-CN" altLang="en-US" dirty="0"/>
              <a:t>已经被分派到了新的任务，下一步将是运行该任务。首先，</a:t>
            </a:r>
            <a:r>
              <a:rPr lang="en-US" altLang="zh-CN" dirty="0" err="1"/>
              <a:t>GroomServer</a:t>
            </a:r>
            <a:r>
              <a:rPr lang="zh-CN" altLang="en-US" dirty="0"/>
              <a:t>把</a:t>
            </a:r>
            <a:r>
              <a:rPr lang="en-US" altLang="zh-CN" dirty="0"/>
              <a:t>HDFS</a:t>
            </a:r>
            <a:r>
              <a:rPr lang="zh-CN" altLang="en-US" dirty="0"/>
              <a:t>中存储的作业</a:t>
            </a:r>
            <a:r>
              <a:rPr lang="en-US" altLang="zh-CN" dirty="0"/>
              <a:t>JAR</a:t>
            </a:r>
            <a:r>
              <a:rPr lang="zh-CN" altLang="en-US" dirty="0"/>
              <a:t>文件复制到本地文件系统中，同时，它也会复制运行作业所需的其他文件到本地磁盘（图中步骤</a:t>
            </a:r>
            <a:r>
              <a:rPr lang="en-US" altLang="zh-CN" dirty="0"/>
              <a:t>8: retrieve job resources</a:t>
            </a:r>
            <a:r>
              <a:rPr lang="zh-CN" altLang="en-US" dirty="0"/>
              <a:t>）。然后，</a:t>
            </a:r>
            <a:r>
              <a:rPr lang="en-US" altLang="zh-CN" dirty="0" err="1"/>
              <a:t>GroomServer</a:t>
            </a:r>
            <a:r>
              <a:rPr lang="zh-CN" altLang="en-US" dirty="0"/>
              <a:t>将读取到的</a:t>
            </a:r>
            <a:r>
              <a:rPr lang="en-US" altLang="zh-CN" dirty="0"/>
              <a:t>JAR</a:t>
            </a:r>
            <a:r>
              <a:rPr lang="zh-CN" altLang="en-US" dirty="0"/>
              <a:t>可运行文件解压，并创建一个</a:t>
            </a:r>
            <a:r>
              <a:rPr lang="en-US" altLang="zh-CN" dirty="0" err="1"/>
              <a:t>TaskRunner</a:t>
            </a:r>
            <a:r>
              <a:rPr lang="zh-CN" altLang="en-US" dirty="0"/>
              <a:t>实例来运行该任务。	</a:t>
            </a:r>
          </a:p>
          <a:p>
            <a:r>
              <a:rPr lang="zh-CN" altLang="en-US" dirty="0"/>
              <a:t>	</a:t>
            </a:r>
            <a:r>
              <a:rPr lang="en-US" altLang="zh-CN" dirty="0" err="1"/>
              <a:t>TaskRunner</a:t>
            </a:r>
            <a:r>
              <a:rPr lang="zh-CN" altLang="en-US" dirty="0"/>
              <a:t>将会在一个新创建的</a:t>
            </a:r>
            <a:r>
              <a:rPr lang="en-US" altLang="zh-CN" dirty="0"/>
              <a:t>Java</a:t>
            </a:r>
            <a:r>
              <a:rPr lang="zh-CN" altLang="en-US" dirty="0"/>
              <a:t>虚拟机（</a:t>
            </a:r>
            <a:r>
              <a:rPr lang="en-US" altLang="zh-CN" dirty="0"/>
              <a:t>JVM</a:t>
            </a:r>
            <a:r>
              <a:rPr lang="zh-CN" altLang="en-US" dirty="0"/>
              <a:t>）（图中步骤</a:t>
            </a:r>
            <a:r>
              <a:rPr lang="en-US" altLang="zh-CN" dirty="0"/>
              <a:t>9: launch</a:t>
            </a:r>
            <a:r>
              <a:rPr lang="zh-CN" altLang="en-US" dirty="0"/>
              <a:t>）中独立运行所分派到的任务（图中步骤</a:t>
            </a:r>
            <a:r>
              <a:rPr lang="en-US" altLang="zh-CN" dirty="0"/>
              <a:t>10: run</a:t>
            </a:r>
            <a:r>
              <a:rPr lang="zh-CN" altLang="en-US" dirty="0"/>
              <a:t>）。由于新建的</a:t>
            </a:r>
            <a:r>
              <a:rPr lang="en-US" altLang="zh-CN" dirty="0"/>
              <a:t>JVM</a:t>
            </a:r>
            <a:r>
              <a:rPr lang="zh-CN" altLang="en-US" dirty="0"/>
              <a:t>独立于</a:t>
            </a:r>
            <a:r>
              <a:rPr lang="en-US" altLang="zh-CN" dirty="0" err="1"/>
              <a:t>GroomServer</a:t>
            </a:r>
            <a:r>
              <a:rPr lang="zh-CN" altLang="en-US" dirty="0"/>
              <a:t>的</a:t>
            </a:r>
            <a:r>
              <a:rPr lang="en-US" altLang="zh-CN" dirty="0"/>
              <a:t>JVM</a:t>
            </a:r>
            <a:r>
              <a:rPr lang="zh-CN" altLang="en-US" dirty="0"/>
              <a:t>，因此在用户程序中的任何</a:t>
            </a:r>
            <a:r>
              <a:rPr lang="en-US" altLang="zh-CN" dirty="0"/>
              <a:t>bug</a:t>
            </a:r>
            <a:r>
              <a:rPr lang="zh-CN" altLang="en-US" dirty="0"/>
              <a:t>均不会影响到</a:t>
            </a:r>
            <a:r>
              <a:rPr lang="en-US" altLang="zh-CN" dirty="0" err="1"/>
              <a:t>GroomServer</a:t>
            </a:r>
            <a:r>
              <a:rPr lang="zh-CN" altLang="en-US" dirty="0"/>
              <a:t>。任务执行子线程通过通信协议与其父进程进行通信，将任务的运行情况汇报给父进程。</a:t>
            </a:r>
          </a:p>
          <a:p>
            <a:r>
              <a:rPr lang="zh-CN" altLang="en-US" dirty="0"/>
              <a:t>	基于</a:t>
            </a:r>
            <a:r>
              <a:rPr lang="en-US" altLang="zh-CN" dirty="0"/>
              <a:t>Hama</a:t>
            </a:r>
            <a:r>
              <a:rPr lang="zh-CN" altLang="en-US" dirty="0"/>
              <a:t>并行计算框架的应用程序，均需继承自抽象基类</a:t>
            </a:r>
            <a:r>
              <a:rPr lang="en-US" altLang="zh-CN" dirty="0"/>
              <a:t>BSP</a:t>
            </a:r>
            <a:r>
              <a:rPr lang="zh-CN" altLang="en-US" dirty="0"/>
              <a:t>，用户算法的实现需定义在</a:t>
            </a:r>
            <a:r>
              <a:rPr lang="en-US" altLang="zh-CN" dirty="0" err="1"/>
              <a:t>bsp</a:t>
            </a:r>
            <a:r>
              <a:rPr lang="zh-CN" altLang="en-US" dirty="0"/>
              <a:t>方法中，该方法接受一个</a:t>
            </a:r>
            <a:r>
              <a:rPr lang="en-US" altLang="zh-CN" dirty="0" err="1"/>
              <a:t>BSPPeer</a:t>
            </a:r>
            <a:r>
              <a:rPr lang="zh-CN" altLang="en-US" dirty="0"/>
              <a:t>类作为参数，</a:t>
            </a:r>
            <a:r>
              <a:rPr lang="en-US" altLang="zh-CN" dirty="0" err="1"/>
              <a:t>BSPPeer</a:t>
            </a:r>
            <a:r>
              <a:rPr lang="zh-CN" altLang="en-US" dirty="0"/>
              <a:t>负责为任务提供输入以及输出功能，并实现各个任务之间的通信以及同步工作。</a:t>
            </a:r>
            <a:r>
              <a:rPr lang="en-US" altLang="zh-CN" dirty="0"/>
              <a:t>BSP</a:t>
            </a:r>
            <a:r>
              <a:rPr lang="zh-CN" altLang="en-US" dirty="0"/>
              <a:t>类除</a:t>
            </a:r>
            <a:r>
              <a:rPr lang="en-US" altLang="zh-CN" dirty="0" err="1"/>
              <a:t>bsp</a:t>
            </a:r>
            <a:r>
              <a:rPr lang="en-US" altLang="zh-CN" dirty="0"/>
              <a:t>()</a:t>
            </a:r>
            <a:r>
              <a:rPr lang="zh-CN" altLang="en-US" dirty="0"/>
              <a:t>方法外，还有两个方法是可选的，即</a:t>
            </a:r>
            <a:r>
              <a:rPr lang="en-US" altLang="zh-CN" dirty="0"/>
              <a:t>setup</a:t>
            </a:r>
            <a:r>
              <a:rPr lang="zh-CN" altLang="en-US" dirty="0"/>
              <a:t>方法和</a:t>
            </a:r>
            <a:r>
              <a:rPr lang="en-US" altLang="zh-CN" dirty="0"/>
              <a:t>cleanup</a:t>
            </a:r>
            <a:r>
              <a:rPr lang="zh-CN" altLang="en-US" dirty="0"/>
              <a:t>方法，用于实现程序的准备（</a:t>
            </a:r>
            <a:r>
              <a:rPr lang="en-US" altLang="zh-CN" dirty="0"/>
              <a:t>setup</a:t>
            </a:r>
            <a:r>
              <a:rPr lang="zh-CN" altLang="en-US" dirty="0"/>
              <a:t>）以及清理（</a:t>
            </a:r>
            <a:r>
              <a:rPr lang="en-US" altLang="zh-CN" dirty="0"/>
              <a:t>cleanup</a:t>
            </a:r>
            <a:r>
              <a:rPr lang="zh-CN" altLang="en-US" dirty="0"/>
              <a:t>）工作。</a:t>
            </a:r>
          </a:p>
        </p:txBody>
      </p:sp>
    </p:spTree>
    <p:extLst>
      <p:ext uri="{BB962C8B-B14F-4D97-AF65-F5344CB8AC3E}">
        <p14:creationId xmlns="" xmlns:p14="http://schemas.microsoft.com/office/powerpoint/2010/main" val="277896689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37</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762000" y="1447800"/>
            <a:ext cx="7701232" cy="5170646"/>
          </a:xfrm>
          <a:prstGeom prst="rect">
            <a:avLst/>
          </a:prstGeom>
          <a:noFill/>
        </p:spPr>
        <p:txBody>
          <a:bodyPr wrap="square" rtlCol="0">
            <a:spAutoFit/>
          </a:bodyPr>
          <a:lstStyle/>
          <a:p>
            <a:pPr lvl="0"/>
            <a:r>
              <a:rPr lang="zh-CN" altLang="en-US" sz="3200" b="1" dirty="0">
                <a:solidFill>
                  <a:srgbClr val="3F21F1"/>
                </a:solidFill>
              </a:rPr>
              <a:t>作业状态更新</a:t>
            </a:r>
          </a:p>
          <a:p>
            <a:pPr>
              <a:spcBef>
                <a:spcPts val="1200"/>
              </a:spcBef>
            </a:pPr>
            <a:r>
              <a:rPr lang="zh-CN" altLang="en-US" sz="2000" dirty="0"/>
              <a:t>	</a:t>
            </a:r>
            <a:r>
              <a:rPr lang="en-US" altLang="zh-CN" sz="2000" dirty="0"/>
              <a:t>Hama</a:t>
            </a:r>
            <a:r>
              <a:rPr lang="zh-CN" altLang="en-US" sz="2000" dirty="0"/>
              <a:t>作业通常是长时间运行的批处理作业，运行时间会从几分钟到几个小时不等。由于时间较长，因此用户能够及时的从作业的运行情况中得到反馈是至关重要的一个设计因素。在</a:t>
            </a:r>
            <a:r>
              <a:rPr lang="en-US" altLang="zh-CN" sz="2000" dirty="0"/>
              <a:t>Hama</a:t>
            </a:r>
            <a:r>
              <a:rPr lang="zh-CN" altLang="en-US" sz="2000" dirty="0"/>
              <a:t>的设计中，每个作业和任务都有一个状态（</a:t>
            </a:r>
            <a:r>
              <a:rPr lang="en-US" altLang="zh-CN" sz="2000" dirty="0"/>
              <a:t>status</a:t>
            </a:r>
            <a:r>
              <a:rPr lang="zh-CN" altLang="en-US" sz="2000" dirty="0"/>
              <a:t>）信息用来表示当前作业或任务的状态（</a:t>
            </a:r>
            <a:r>
              <a:rPr lang="en-US" altLang="zh-CN" sz="2000" dirty="0"/>
              <a:t>state</a:t>
            </a:r>
            <a:r>
              <a:rPr lang="zh-CN" altLang="en-US" sz="2000" dirty="0"/>
              <a:t>）（如运行，成功完成，失败等），任务执行进度以及其它的作业统计信息</a:t>
            </a:r>
            <a:r>
              <a:rPr lang="zh-CN" altLang="en-US" sz="2000" dirty="0" smtClean="0"/>
              <a:t>。</a:t>
            </a:r>
            <a:endParaRPr lang="en-US" altLang="zh-CN" sz="2000" dirty="0" smtClean="0"/>
          </a:p>
          <a:p>
            <a:pPr lvl="0"/>
            <a:r>
              <a:rPr lang="zh-CN" altLang="en-US" sz="2000" dirty="0"/>
              <a:t>作业完成</a:t>
            </a:r>
          </a:p>
          <a:p>
            <a:pPr>
              <a:spcBef>
                <a:spcPts val="1200"/>
              </a:spcBef>
            </a:pPr>
            <a:r>
              <a:rPr lang="zh-CN" altLang="en-US" sz="2000" dirty="0"/>
              <a:t>	当</a:t>
            </a:r>
            <a:r>
              <a:rPr lang="en-US" altLang="zh-CN" sz="2000" dirty="0" err="1"/>
              <a:t>BSPMaster</a:t>
            </a:r>
            <a:r>
              <a:rPr lang="zh-CN" altLang="en-US" sz="2000" dirty="0"/>
              <a:t>收到作业最后一个任务完成的信号后（上文提到的</a:t>
            </a:r>
            <a:r>
              <a:rPr lang="en-US" altLang="zh-CN" sz="2000" dirty="0"/>
              <a:t>cleanup</a:t>
            </a:r>
            <a:r>
              <a:rPr lang="zh-CN" altLang="en-US" sz="2000" dirty="0"/>
              <a:t>任务），它会把作业的状态信息设置为“成功”。然后，在客户端调用作业信息时，将“成功”标识返回给客户端。客户端在获知作业已成功运行完毕后，将在控制台上打印作业统计信息。最后，</a:t>
            </a:r>
            <a:r>
              <a:rPr lang="en-US" altLang="zh-CN" sz="2000" dirty="0" err="1"/>
              <a:t>BSPMaster</a:t>
            </a:r>
            <a:r>
              <a:rPr lang="zh-CN" altLang="en-US" sz="2000" dirty="0"/>
              <a:t>将会清理该作业占用的相关资源，并通知</a:t>
            </a:r>
            <a:r>
              <a:rPr lang="en-US" altLang="zh-CN" sz="2000" dirty="0" err="1"/>
              <a:t>GroomServer</a:t>
            </a:r>
            <a:r>
              <a:rPr lang="zh-CN" altLang="en-US" sz="2000" dirty="0"/>
              <a:t>做清理工作。</a:t>
            </a:r>
          </a:p>
          <a:p>
            <a:endParaRPr lang="zh-CN" altLang="en-US" dirty="0"/>
          </a:p>
        </p:txBody>
      </p:sp>
    </p:spTree>
    <p:extLst>
      <p:ext uri="{BB962C8B-B14F-4D97-AF65-F5344CB8AC3E}">
        <p14:creationId xmlns="" xmlns:p14="http://schemas.microsoft.com/office/powerpoint/2010/main" val="325300352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38</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762000" y="1143000"/>
            <a:ext cx="7701232" cy="5663089"/>
          </a:xfrm>
          <a:prstGeom prst="rect">
            <a:avLst/>
          </a:prstGeom>
          <a:noFill/>
        </p:spPr>
        <p:txBody>
          <a:bodyPr wrap="square" rtlCol="0">
            <a:spAutoFit/>
          </a:bodyPr>
          <a:lstStyle/>
          <a:p>
            <a:r>
              <a:rPr lang="zh-CN" altLang="en-US" sz="3200" b="1" dirty="0">
                <a:solidFill>
                  <a:srgbClr val="3F21F1"/>
                </a:solidFill>
              </a:rPr>
              <a:t>作业调度策略</a:t>
            </a:r>
          </a:p>
          <a:p>
            <a:pPr>
              <a:spcBef>
                <a:spcPts val="1200"/>
              </a:spcBef>
            </a:pPr>
            <a:r>
              <a:rPr lang="zh-CN" altLang="en-US" sz="2000" dirty="0"/>
              <a:t>	</a:t>
            </a:r>
            <a:r>
              <a:rPr lang="en-US" altLang="zh-CN" sz="2000" dirty="0"/>
              <a:t>Hama</a:t>
            </a:r>
            <a:r>
              <a:rPr lang="zh-CN" altLang="en-US" sz="2000" dirty="0"/>
              <a:t>计算框架是通过各节点间的消息发送来达成数据的一致性的。一个作业在运行过程中发送消息的数量不仅会占用</a:t>
            </a:r>
            <a:r>
              <a:rPr lang="en-US" altLang="zh-CN" sz="2000" dirty="0"/>
              <a:t>GroomServer</a:t>
            </a:r>
            <a:r>
              <a:rPr lang="zh-CN" altLang="en-US" sz="2000" dirty="0"/>
              <a:t>本地内存空间，过大的消息发送量还会影响集群的网络通信性能</a:t>
            </a:r>
            <a:r>
              <a:rPr lang="zh-CN" altLang="en-US" sz="2000" dirty="0" smtClean="0"/>
              <a:t>。</a:t>
            </a:r>
            <a:r>
              <a:rPr lang="en-US" altLang="zh-CN" sz="2000" dirty="0" smtClean="0"/>
              <a:t>Hama</a:t>
            </a:r>
            <a:r>
              <a:rPr lang="zh-CN" altLang="en-US" sz="2000" dirty="0"/>
              <a:t>根据作业的消息发送量把作业分为如下两类：</a:t>
            </a:r>
          </a:p>
          <a:p>
            <a:r>
              <a:rPr lang="zh-CN" altLang="en-US" sz="2000" b="1" dirty="0"/>
              <a:t>消息密集型作业</a:t>
            </a:r>
          </a:p>
          <a:p>
            <a:r>
              <a:rPr lang="zh-CN" altLang="en-US" sz="2000" dirty="0"/>
              <a:t>	消息密集型作业是指在作业在运行过程中产生的消息量大于作业本身输入的数据，这类作业不仅使得内存占用率增高，而且会大量耗费集群网络带宽，很容易产生</a:t>
            </a:r>
            <a:r>
              <a:rPr lang="en-US" altLang="zh-CN" sz="2000" dirty="0"/>
              <a:t>GroomServer</a:t>
            </a:r>
            <a:r>
              <a:rPr lang="zh-CN" altLang="en-US" sz="2000" dirty="0"/>
              <a:t>节点过载。典型的消息密集型作业包括网页排名（</a:t>
            </a:r>
            <a:r>
              <a:rPr lang="en-US" altLang="zh-CN" sz="2000" dirty="0"/>
              <a:t>PageRank</a:t>
            </a:r>
            <a:r>
              <a:rPr lang="zh-CN" altLang="en-US" sz="2000" dirty="0"/>
              <a:t>）及单源最短路径（</a:t>
            </a:r>
            <a:r>
              <a:rPr lang="en-US" altLang="zh-CN" sz="2000" dirty="0"/>
              <a:t>SSSP</a:t>
            </a:r>
            <a:r>
              <a:rPr lang="zh-CN" altLang="en-US" sz="2000" dirty="0"/>
              <a:t>）等计算。</a:t>
            </a:r>
          </a:p>
          <a:p>
            <a:r>
              <a:rPr lang="en-US" altLang="zh-CN" sz="2000" b="1" dirty="0"/>
              <a:t>CPU</a:t>
            </a:r>
            <a:r>
              <a:rPr lang="zh-CN" altLang="en-US" sz="2000" b="1" dirty="0"/>
              <a:t>密集型作业</a:t>
            </a:r>
          </a:p>
          <a:p>
            <a:r>
              <a:rPr lang="zh-CN" altLang="en-US" sz="2000" dirty="0"/>
              <a:t>	</a:t>
            </a:r>
            <a:r>
              <a:rPr lang="en-US" altLang="zh-CN" sz="2000" dirty="0"/>
              <a:t>CPU</a:t>
            </a:r>
            <a:r>
              <a:rPr lang="zh-CN" altLang="en-US" sz="2000" dirty="0"/>
              <a:t>密集型作业也可称为非消息密集型作业，这类作业发送的消息量一般是小于其输入的数据量，在其运行过程中主要是在本地节点上进行运算，只通过少量的网络消息来达成各个计算节点所需的消息交换，甚至不需要发送网络消息。典型的</a:t>
            </a:r>
            <a:r>
              <a:rPr lang="en-US" altLang="zh-CN" sz="2000" dirty="0"/>
              <a:t>CPU</a:t>
            </a:r>
            <a:r>
              <a:rPr lang="zh-CN" altLang="en-US" sz="2000" dirty="0"/>
              <a:t>密集型作业如机器学习中</a:t>
            </a:r>
            <a:r>
              <a:rPr lang="en-US" altLang="zh-CN" sz="2000" dirty="0"/>
              <a:t>k-</a:t>
            </a:r>
            <a:r>
              <a:rPr lang="en-US" altLang="zh-CN" sz="2000" dirty="0" err="1"/>
              <a:t>meams</a:t>
            </a:r>
            <a:r>
              <a:rPr lang="zh-CN" altLang="en-US" sz="2000" dirty="0"/>
              <a:t>聚类算法等。</a:t>
            </a:r>
          </a:p>
        </p:txBody>
      </p:sp>
    </p:spTree>
    <p:extLst>
      <p:ext uri="{BB962C8B-B14F-4D97-AF65-F5344CB8AC3E}">
        <p14:creationId xmlns="" xmlns:p14="http://schemas.microsoft.com/office/powerpoint/2010/main" val="121241370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39</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609600" y="1524000"/>
            <a:ext cx="3429000" cy="4585871"/>
          </a:xfrm>
          <a:prstGeom prst="rect">
            <a:avLst/>
          </a:prstGeom>
          <a:noFill/>
        </p:spPr>
        <p:txBody>
          <a:bodyPr wrap="square" rtlCol="0">
            <a:spAutoFit/>
          </a:bodyPr>
          <a:lstStyle/>
          <a:p>
            <a:r>
              <a:rPr lang="zh-CN" altLang="en-US" sz="3200" b="1" dirty="0">
                <a:solidFill>
                  <a:srgbClr val="3F21F1"/>
                </a:solidFill>
              </a:rPr>
              <a:t>作业（</a:t>
            </a:r>
            <a:r>
              <a:rPr lang="en-US" altLang="zh-CN" sz="3200" b="1" dirty="0">
                <a:solidFill>
                  <a:srgbClr val="3F21F1"/>
                </a:solidFill>
              </a:rPr>
              <a:t>Job</a:t>
            </a:r>
            <a:r>
              <a:rPr lang="zh-CN" altLang="en-US" sz="3200" b="1" dirty="0">
                <a:solidFill>
                  <a:srgbClr val="3F21F1"/>
                </a:solidFill>
              </a:rPr>
              <a:t>）</a:t>
            </a:r>
            <a:r>
              <a:rPr lang="zh-CN" altLang="en-US" sz="3200" b="1" dirty="0" smtClean="0">
                <a:solidFill>
                  <a:srgbClr val="3F21F1"/>
                </a:solidFill>
              </a:rPr>
              <a:t>管理</a:t>
            </a:r>
            <a:endParaRPr lang="en-US" altLang="zh-CN" sz="3200" b="1" dirty="0" smtClean="0">
              <a:solidFill>
                <a:srgbClr val="3F21F1"/>
              </a:solidFill>
            </a:endParaRPr>
          </a:p>
          <a:p>
            <a:pPr>
              <a:spcBef>
                <a:spcPts val="1200"/>
              </a:spcBef>
            </a:pPr>
            <a:r>
              <a:rPr lang="en-US" altLang="zh-CN" dirty="0" smtClean="0"/>
              <a:t>           </a:t>
            </a:r>
            <a:r>
              <a:rPr lang="en-US" altLang="zh-CN" sz="2000" dirty="0" smtClean="0"/>
              <a:t>Hama</a:t>
            </a:r>
            <a:r>
              <a:rPr lang="zh-CN" altLang="en-US" sz="2000" dirty="0"/>
              <a:t>的核心功能，主要包含作业的提交、调度及任务（</a:t>
            </a:r>
            <a:r>
              <a:rPr lang="en-US" altLang="zh-CN" sz="2000" dirty="0"/>
              <a:t>Task</a:t>
            </a:r>
            <a:r>
              <a:rPr lang="zh-CN" altLang="en-US" sz="2000" dirty="0"/>
              <a:t>）的分发和管理。作业调度主要由</a:t>
            </a:r>
            <a:r>
              <a:rPr lang="en-US" altLang="zh-CN" sz="2000" dirty="0"/>
              <a:t>BSPMaster</a:t>
            </a:r>
            <a:r>
              <a:rPr lang="zh-CN" altLang="en-US" sz="2000" dirty="0"/>
              <a:t>来完成，</a:t>
            </a:r>
            <a:r>
              <a:rPr lang="en-US" altLang="zh-CN" sz="2000" dirty="0"/>
              <a:t>BSPMaster</a:t>
            </a:r>
            <a:r>
              <a:rPr lang="zh-CN" altLang="en-US" sz="2000" dirty="0"/>
              <a:t>负责维护每个</a:t>
            </a:r>
            <a:r>
              <a:rPr lang="en-US" altLang="zh-CN" sz="2000" dirty="0"/>
              <a:t>Job</a:t>
            </a:r>
            <a:r>
              <a:rPr lang="zh-CN" altLang="en-US" sz="2000" dirty="0"/>
              <a:t>的相关信息，将一个</a:t>
            </a:r>
            <a:r>
              <a:rPr lang="en-US" altLang="zh-CN" sz="2000" dirty="0"/>
              <a:t>Job</a:t>
            </a:r>
            <a:r>
              <a:rPr lang="zh-CN" altLang="en-US" sz="2000" dirty="0"/>
              <a:t>的执行分解为多个</a:t>
            </a:r>
            <a:r>
              <a:rPr lang="en-US" altLang="zh-CN" sz="2000" dirty="0"/>
              <a:t>Task</a:t>
            </a:r>
            <a:r>
              <a:rPr lang="zh-CN" altLang="en-US" sz="2000" dirty="0"/>
              <a:t>，分配给各</a:t>
            </a:r>
            <a:r>
              <a:rPr lang="en-US" altLang="zh-CN" sz="2000" dirty="0" err="1"/>
              <a:t>GroomServer</a:t>
            </a:r>
            <a:r>
              <a:rPr lang="zh-CN" altLang="en-US" sz="2000" dirty="0" smtClean="0"/>
              <a:t>。     </a:t>
            </a:r>
            <a:endParaRPr lang="en-US" altLang="zh-CN" sz="2000" dirty="0" smtClean="0"/>
          </a:p>
          <a:p>
            <a:pPr>
              <a:spcBef>
                <a:spcPts val="1200"/>
              </a:spcBef>
            </a:pPr>
            <a:r>
              <a:rPr lang="en-US" altLang="zh-CN" sz="2000" dirty="0" smtClean="0"/>
              <a:t>         </a:t>
            </a:r>
            <a:r>
              <a:rPr lang="en-US" altLang="zh-CN" sz="2000" dirty="0" err="1" smtClean="0"/>
              <a:t>GroomServer</a:t>
            </a:r>
            <a:r>
              <a:rPr lang="zh-CN" altLang="en-US" sz="2000" dirty="0"/>
              <a:t>负责执行</a:t>
            </a:r>
            <a:r>
              <a:rPr lang="en-US" altLang="zh-CN" sz="2000" dirty="0"/>
              <a:t>Task</a:t>
            </a:r>
            <a:r>
              <a:rPr lang="zh-CN" altLang="en-US" sz="2000" dirty="0"/>
              <a:t>任务，并将执行状态等参数返回给</a:t>
            </a:r>
            <a:r>
              <a:rPr lang="en-US" altLang="zh-CN" sz="2000" dirty="0"/>
              <a:t>BSPMaster</a:t>
            </a:r>
            <a:r>
              <a:rPr lang="zh-CN" altLang="en-US" sz="2000" dirty="0"/>
              <a:t>。</a:t>
            </a:r>
            <a:r>
              <a:rPr lang="en-US" altLang="zh-CN" sz="2000" dirty="0"/>
              <a:t>Task</a:t>
            </a:r>
            <a:r>
              <a:rPr lang="zh-CN" altLang="en-US" sz="2000" dirty="0"/>
              <a:t>分配调度流程如</a:t>
            </a:r>
            <a:r>
              <a:rPr lang="zh-CN" altLang="en-US" sz="2000" dirty="0" smtClean="0"/>
              <a:t>图所</a:t>
            </a:r>
            <a:r>
              <a:rPr lang="zh-CN" altLang="en-US" sz="2000" dirty="0"/>
              <a:t>示。</a:t>
            </a:r>
          </a:p>
        </p:txBody>
      </p:sp>
      <p:pic>
        <p:nvPicPr>
          <p:cNvPr id="2" name="图片 1"/>
          <p:cNvPicPr>
            <a:picLocks noChangeAspect="1"/>
          </p:cNvPicPr>
          <p:nvPr/>
        </p:nvPicPr>
        <p:blipFill>
          <a:blip r:embed="rId4" cstate="print"/>
          <a:stretch>
            <a:fillRect/>
          </a:stretch>
        </p:blipFill>
        <p:spPr>
          <a:xfrm>
            <a:off x="3276600" y="1676400"/>
            <a:ext cx="6635691" cy="4695540"/>
          </a:xfrm>
          <a:prstGeom prst="rect">
            <a:avLst/>
          </a:prstGeom>
        </p:spPr>
      </p:pic>
    </p:spTree>
    <p:extLst>
      <p:ext uri="{BB962C8B-B14F-4D97-AF65-F5344CB8AC3E}">
        <p14:creationId xmlns="" xmlns:p14="http://schemas.microsoft.com/office/powerpoint/2010/main" val="36418409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4</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40434" y="1068288"/>
            <a:ext cx="7924800" cy="646331"/>
          </a:xfrm>
          <a:prstGeom prst="rect">
            <a:avLst/>
          </a:prstGeom>
          <a:noFill/>
          <a:ln w="9525">
            <a:noFill/>
            <a:miter lim="800000"/>
            <a:headEnd/>
            <a:tailEnd/>
          </a:ln>
        </p:spPr>
        <p:txBody>
          <a:bodyPr>
            <a:spAutoFit/>
          </a:bodyPr>
          <a:lstStyle/>
          <a:p>
            <a:r>
              <a:rPr lang="zh-CN" altLang="en-US" sz="3600" b="1" dirty="0" smtClean="0">
                <a:solidFill>
                  <a:srgbClr val="0823A8"/>
                </a:solidFill>
                <a:latin typeface="Calibri" pitchFamily="34" charset="0"/>
              </a:rPr>
              <a:t>图计算基本概念</a:t>
            </a:r>
            <a:endParaRPr lang="zh-CN" altLang="en-US" sz="3600" b="1" dirty="0">
              <a:solidFill>
                <a:srgbClr val="0823A8"/>
              </a:solidFill>
              <a:latin typeface="Calibri" pitchFamily="34" charset="0"/>
            </a:endParaRPr>
          </a:p>
        </p:txBody>
      </p:sp>
      <p:sp>
        <p:nvSpPr>
          <p:cNvPr id="7" name="文本框 6"/>
          <p:cNvSpPr txBox="1"/>
          <p:nvPr/>
        </p:nvSpPr>
        <p:spPr>
          <a:xfrm>
            <a:off x="838200" y="1905000"/>
            <a:ext cx="7924800" cy="3939540"/>
          </a:xfrm>
          <a:prstGeom prst="rect">
            <a:avLst/>
          </a:prstGeom>
          <a:noFill/>
        </p:spPr>
        <p:txBody>
          <a:bodyPr wrap="square" rtlCol="0">
            <a:spAutoFit/>
          </a:bodyPr>
          <a:lstStyle/>
          <a:p>
            <a:r>
              <a:rPr lang="zh-CN" altLang="en-US" sz="2400" b="1" dirty="0"/>
              <a:t>图（</a:t>
            </a:r>
            <a:r>
              <a:rPr lang="en-US" altLang="zh-CN" sz="2400" b="1" dirty="0"/>
              <a:t>graph</a:t>
            </a:r>
            <a:r>
              <a:rPr lang="zh-CN" altLang="en-US" sz="2400" b="1" dirty="0"/>
              <a:t>）</a:t>
            </a:r>
            <a:r>
              <a:rPr lang="zh-CN" altLang="en-US" sz="2400" dirty="0"/>
              <a:t>：由非空顶点（</a:t>
            </a:r>
            <a:r>
              <a:rPr lang="en-US" altLang="zh-CN" sz="2400" dirty="0"/>
              <a:t>vertex</a:t>
            </a:r>
            <a:r>
              <a:rPr lang="zh-CN" altLang="en-US" sz="2400" dirty="0"/>
              <a:t>）集合</a:t>
            </a:r>
            <a:r>
              <a:rPr lang="en-US" altLang="zh-CN" sz="2400" dirty="0"/>
              <a:t>V</a:t>
            </a:r>
            <a:r>
              <a:rPr lang="zh-CN" altLang="en-US" sz="2400" dirty="0"/>
              <a:t>和边（</a:t>
            </a:r>
            <a:r>
              <a:rPr lang="en-US" altLang="zh-CN" sz="2400" dirty="0"/>
              <a:t>edge</a:t>
            </a:r>
            <a:r>
              <a:rPr lang="zh-CN" altLang="en-US" sz="2400" dirty="0"/>
              <a:t>）集合</a:t>
            </a:r>
            <a:r>
              <a:rPr lang="en-US" altLang="zh-CN" sz="2400" dirty="0"/>
              <a:t>E</a:t>
            </a:r>
            <a:r>
              <a:rPr lang="zh-CN" altLang="en-US" sz="2400" dirty="0"/>
              <a:t>组成的二元组（</a:t>
            </a:r>
            <a:r>
              <a:rPr lang="en-US" altLang="zh-CN" sz="2400" dirty="0"/>
              <a:t>V, E</a:t>
            </a:r>
            <a:r>
              <a:rPr lang="zh-CN" altLang="en-US" sz="2400" dirty="0"/>
              <a:t>）称为图，记为</a:t>
            </a:r>
            <a:r>
              <a:rPr lang="en-US" altLang="zh-CN" sz="2400" dirty="0"/>
              <a:t>G=(V</a:t>
            </a:r>
            <a:r>
              <a:rPr lang="zh-CN" altLang="en-US" sz="2400" dirty="0"/>
              <a:t>，</a:t>
            </a:r>
            <a:r>
              <a:rPr lang="en-US" altLang="zh-CN" sz="2400" dirty="0"/>
              <a:t>E)</a:t>
            </a:r>
            <a:r>
              <a:rPr lang="zh-CN" altLang="en-US" sz="2400" dirty="0"/>
              <a:t>。</a:t>
            </a:r>
          </a:p>
          <a:p>
            <a:pPr lvl="1">
              <a:buFont typeface="Wingdings" pitchFamily="2" charset="2"/>
              <a:buChar char="ü"/>
            </a:pPr>
            <a:r>
              <a:rPr lang="zh-CN" altLang="en-US" sz="2400" dirty="0" smtClean="0"/>
              <a:t> 无向图</a:t>
            </a:r>
            <a:r>
              <a:rPr lang="en-US" altLang="zh-CN" sz="2400" dirty="0"/>
              <a:t>(undirected graph)</a:t>
            </a:r>
            <a:r>
              <a:rPr lang="zh-CN" altLang="en-US" sz="2400" dirty="0" smtClean="0"/>
              <a:t>：</a:t>
            </a:r>
            <a:r>
              <a:rPr lang="en-US" altLang="zh-CN" sz="2400" dirty="0" smtClean="0"/>
              <a:t>E</a:t>
            </a:r>
            <a:r>
              <a:rPr lang="zh-CN" altLang="en-US" sz="2400" dirty="0"/>
              <a:t>中的元素称为无向边或简称边</a:t>
            </a:r>
            <a:r>
              <a:rPr lang="en-US" altLang="zh-CN" sz="2400" dirty="0"/>
              <a:t>(edge)</a:t>
            </a:r>
            <a:r>
              <a:rPr lang="zh-CN" altLang="en-US" sz="2400" dirty="0"/>
              <a:t>。</a:t>
            </a:r>
          </a:p>
          <a:p>
            <a:pPr lvl="1">
              <a:buFont typeface="Wingdings" pitchFamily="2" charset="2"/>
              <a:buChar char="ü"/>
            </a:pPr>
            <a:r>
              <a:rPr lang="zh-CN" altLang="en-US" sz="2400" dirty="0" smtClean="0"/>
              <a:t> 有向图</a:t>
            </a:r>
            <a:r>
              <a:rPr lang="en-US" altLang="zh-CN" sz="2400" dirty="0"/>
              <a:t>(directed graph)</a:t>
            </a:r>
            <a:r>
              <a:rPr lang="zh-CN" altLang="en-US" sz="2400" dirty="0" smtClean="0"/>
              <a:t>：</a:t>
            </a:r>
            <a:r>
              <a:rPr lang="en-US" altLang="zh-CN" sz="2400" dirty="0" smtClean="0"/>
              <a:t>E</a:t>
            </a:r>
            <a:r>
              <a:rPr lang="zh-CN" altLang="en-US" sz="2400" dirty="0" smtClean="0"/>
              <a:t>中的元素</a:t>
            </a:r>
            <a:r>
              <a:rPr lang="zh-CN" altLang="en-US" sz="2400" dirty="0"/>
              <a:t>称为有向边</a:t>
            </a:r>
            <a:r>
              <a:rPr lang="en-US" altLang="zh-CN" sz="2400" dirty="0"/>
              <a:t>(directed edge)</a:t>
            </a:r>
            <a:r>
              <a:rPr lang="zh-CN" altLang="en-US" sz="2400" dirty="0"/>
              <a:t>，也简称边或弧 </a:t>
            </a:r>
            <a:r>
              <a:rPr lang="en-US" altLang="zh-CN" sz="2400" dirty="0"/>
              <a:t>(arc)</a:t>
            </a:r>
            <a:r>
              <a:rPr lang="zh-CN" altLang="en-US" sz="2400" dirty="0"/>
              <a:t>。</a:t>
            </a:r>
          </a:p>
          <a:p>
            <a:pPr lvl="1">
              <a:buFont typeface="Wingdings" pitchFamily="2" charset="2"/>
              <a:buChar char="ü"/>
            </a:pPr>
            <a:r>
              <a:rPr lang="zh-CN" altLang="en-US" sz="2400" dirty="0" smtClean="0"/>
              <a:t> 简单</a:t>
            </a:r>
            <a:r>
              <a:rPr lang="zh-CN" altLang="en-US" sz="2400" dirty="0"/>
              <a:t>图</a:t>
            </a:r>
            <a:r>
              <a:rPr lang="en-US" altLang="zh-CN" sz="2400" dirty="0"/>
              <a:t>(simple graph)</a:t>
            </a:r>
            <a:r>
              <a:rPr lang="zh-CN" altLang="en-US" sz="2400" dirty="0"/>
              <a:t>：任意两顶点间最多只有一条边，且不存在自环的无向图称为简单图</a:t>
            </a:r>
            <a:r>
              <a:rPr lang="zh-CN" altLang="en-US" sz="2400" dirty="0" smtClean="0"/>
              <a:t>。</a:t>
            </a:r>
            <a:endParaRPr lang="en-US" altLang="zh-CN" sz="2400" dirty="0" smtClean="0"/>
          </a:p>
          <a:p>
            <a:pPr>
              <a:spcBef>
                <a:spcPts val="1200"/>
              </a:spcBef>
              <a:spcAft>
                <a:spcPts val="0"/>
              </a:spcAft>
            </a:pPr>
            <a:r>
              <a:rPr lang="zh-CN" altLang="en-US" sz="2400" b="1" dirty="0" smtClean="0"/>
              <a:t>顶点</a:t>
            </a:r>
            <a:r>
              <a:rPr lang="zh-CN" altLang="en-US" sz="2400" b="1" dirty="0"/>
              <a:t>度</a:t>
            </a:r>
            <a:r>
              <a:rPr lang="en-US" altLang="zh-CN" sz="2400" b="1" dirty="0"/>
              <a:t>(degree)</a:t>
            </a:r>
            <a:r>
              <a:rPr lang="zh-CN" altLang="en-US" sz="2400" dirty="0"/>
              <a:t>：图</a:t>
            </a:r>
            <a:r>
              <a:rPr lang="en-US" altLang="zh-CN" sz="2400" dirty="0"/>
              <a:t>G=(V, E)</a:t>
            </a:r>
            <a:r>
              <a:rPr lang="zh-CN" altLang="en-US" sz="2400" dirty="0"/>
              <a:t>的顶点</a:t>
            </a:r>
            <a:r>
              <a:rPr lang="en-US" altLang="zh-CN" sz="2400" dirty="0"/>
              <a:t>v</a:t>
            </a:r>
            <a:r>
              <a:rPr lang="zh-CN" altLang="en-US" sz="2400" dirty="0"/>
              <a:t>的度是与</a:t>
            </a:r>
            <a:r>
              <a:rPr lang="en-US" altLang="zh-CN" sz="2400" dirty="0"/>
              <a:t>v</a:t>
            </a:r>
            <a:r>
              <a:rPr lang="zh-CN" altLang="en-US" sz="2400" dirty="0"/>
              <a:t>相连的边的数目（自环边计两次），记为</a:t>
            </a:r>
            <a:r>
              <a:rPr lang="en-US" altLang="zh-CN" sz="2400" dirty="0"/>
              <a:t>d(v)</a:t>
            </a:r>
            <a:r>
              <a:rPr lang="zh-CN" altLang="en-US" sz="2400" dirty="0"/>
              <a:t>。</a:t>
            </a:r>
          </a:p>
        </p:txBody>
      </p:sp>
    </p:spTree>
    <p:extLst>
      <p:ext uri="{BB962C8B-B14F-4D97-AF65-F5344CB8AC3E}">
        <p14:creationId xmlns="" xmlns:p14="http://schemas.microsoft.com/office/powerpoint/2010/main" val="162881499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40</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文本框 2"/>
          <p:cNvSpPr txBox="1"/>
          <p:nvPr/>
        </p:nvSpPr>
        <p:spPr>
          <a:xfrm>
            <a:off x="685800" y="1143000"/>
            <a:ext cx="7908266" cy="1969770"/>
          </a:xfrm>
          <a:prstGeom prst="rect">
            <a:avLst/>
          </a:prstGeom>
          <a:noFill/>
        </p:spPr>
        <p:txBody>
          <a:bodyPr wrap="square" rtlCol="0">
            <a:spAutoFit/>
          </a:bodyPr>
          <a:lstStyle/>
          <a:p>
            <a:r>
              <a:rPr lang="en-US" altLang="zh-CN" sz="3200" b="1" dirty="0">
                <a:solidFill>
                  <a:srgbClr val="3F21F1"/>
                </a:solidFill>
              </a:rPr>
              <a:t>FCFS</a:t>
            </a:r>
            <a:r>
              <a:rPr lang="zh-CN" altLang="en-US" sz="3200" b="1" dirty="0">
                <a:solidFill>
                  <a:srgbClr val="3F21F1"/>
                </a:solidFill>
              </a:rPr>
              <a:t>作业调度</a:t>
            </a:r>
            <a:r>
              <a:rPr lang="zh-CN" altLang="en-US" sz="3200" b="1" dirty="0" smtClean="0">
                <a:solidFill>
                  <a:srgbClr val="3F21F1"/>
                </a:solidFill>
              </a:rPr>
              <a:t>器</a:t>
            </a:r>
            <a:endParaRPr lang="en-US" altLang="zh-CN" sz="3200" b="1" dirty="0" smtClean="0">
              <a:solidFill>
                <a:srgbClr val="3F21F1"/>
              </a:solidFill>
            </a:endParaRPr>
          </a:p>
          <a:p>
            <a:pPr>
              <a:spcBef>
                <a:spcPts val="1200"/>
              </a:spcBef>
            </a:pPr>
            <a:r>
              <a:rPr lang="en-US" altLang="zh-CN" dirty="0" smtClean="0"/>
              <a:t>          </a:t>
            </a:r>
            <a:r>
              <a:rPr lang="zh-CN" altLang="en-US" sz="2000" dirty="0" smtClean="0"/>
              <a:t>使用</a:t>
            </a:r>
            <a:r>
              <a:rPr lang="zh-CN" altLang="en-US" sz="2000" dirty="0"/>
              <a:t>一个</a:t>
            </a:r>
            <a:r>
              <a:rPr lang="en-US" altLang="zh-CN" sz="2000" dirty="0"/>
              <a:t>FIFO</a:t>
            </a:r>
            <a:r>
              <a:rPr lang="zh-CN" altLang="en-US" sz="2000" dirty="0"/>
              <a:t>队列来管理用户提交的作业，在调度作业时，会从等待队列中选取队首作业作为下一个执行的任务，并为该作业分配具体执行节点。</a:t>
            </a:r>
            <a:r>
              <a:rPr lang="en-US" altLang="zh-CN" sz="2000" dirty="0"/>
              <a:t>FCFS</a:t>
            </a:r>
            <a:r>
              <a:rPr lang="zh-CN" altLang="en-US" sz="2000" dirty="0"/>
              <a:t>作业调度器的工作流程如</a:t>
            </a:r>
            <a:r>
              <a:rPr lang="zh-CN" altLang="en-US" sz="2000" dirty="0" smtClean="0"/>
              <a:t>图所</a:t>
            </a:r>
            <a:r>
              <a:rPr lang="zh-CN" altLang="en-US" sz="2000" dirty="0"/>
              <a:t>示（图中各方法均省略了参数名），包含如下调度步骤</a:t>
            </a:r>
            <a:r>
              <a:rPr lang="zh-CN" altLang="en-US" sz="2000" dirty="0" smtClean="0"/>
              <a:t>：</a:t>
            </a:r>
            <a:endParaRPr lang="zh-CN" altLang="en-US" sz="2000" dirty="0"/>
          </a:p>
        </p:txBody>
      </p:sp>
      <p:pic>
        <p:nvPicPr>
          <p:cNvPr id="4" name="图片 3"/>
          <p:cNvPicPr>
            <a:picLocks noChangeAspect="1"/>
          </p:cNvPicPr>
          <p:nvPr/>
        </p:nvPicPr>
        <p:blipFill>
          <a:blip r:embed="rId4" cstate="print"/>
          <a:stretch>
            <a:fillRect/>
          </a:stretch>
        </p:blipFill>
        <p:spPr>
          <a:xfrm>
            <a:off x="1600200" y="3352800"/>
            <a:ext cx="6253036" cy="3362744"/>
          </a:xfrm>
          <a:prstGeom prst="rect">
            <a:avLst/>
          </a:prstGeom>
        </p:spPr>
      </p:pic>
    </p:spTree>
    <p:extLst>
      <p:ext uri="{BB962C8B-B14F-4D97-AF65-F5344CB8AC3E}">
        <p14:creationId xmlns="" xmlns:p14="http://schemas.microsoft.com/office/powerpoint/2010/main" val="250046731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41</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5" name="文本框 4"/>
          <p:cNvSpPr txBox="1"/>
          <p:nvPr/>
        </p:nvSpPr>
        <p:spPr>
          <a:xfrm>
            <a:off x="990600" y="1600200"/>
            <a:ext cx="7315200" cy="4093428"/>
          </a:xfrm>
          <a:prstGeom prst="rect">
            <a:avLst/>
          </a:prstGeom>
          <a:noFill/>
        </p:spPr>
        <p:txBody>
          <a:bodyPr wrap="square" rtlCol="0">
            <a:spAutoFit/>
          </a:bodyPr>
          <a:lstStyle/>
          <a:p>
            <a:r>
              <a:rPr lang="en-US" altLang="zh-CN" sz="2000" dirty="0">
                <a:solidFill>
                  <a:srgbClr val="3F21F1"/>
                </a:solidFill>
              </a:rPr>
              <a:t>Step 1</a:t>
            </a:r>
            <a:r>
              <a:rPr lang="en-US" altLang="zh-CN" sz="2000" dirty="0"/>
              <a:t>: </a:t>
            </a:r>
            <a:r>
              <a:rPr lang="zh-CN" altLang="en-US" sz="2000" dirty="0"/>
              <a:t>作业加入</a:t>
            </a:r>
            <a:r>
              <a:rPr lang="en-US" altLang="zh-CN" sz="2000" dirty="0"/>
              <a:t>FIFO</a:t>
            </a:r>
            <a:r>
              <a:rPr lang="zh-CN" altLang="en-US" sz="2000" dirty="0"/>
              <a:t>队列。作业首先由客户端（</a:t>
            </a:r>
            <a:r>
              <a:rPr lang="en-US" altLang="zh-CN" sz="2000" dirty="0" err="1"/>
              <a:t>BSPJobClient</a:t>
            </a:r>
            <a:r>
              <a:rPr lang="zh-CN" altLang="en-US" sz="2000" dirty="0"/>
              <a:t>）提交至</a:t>
            </a:r>
            <a:r>
              <a:rPr lang="en-US" altLang="zh-CN" sz="2000" dirty="0"/>
              <a:t>master</a:t>
            </a:r>
            <a:r>
              <a:rPr lang="zh-CN" altLang="en-US" sz="2000" dirty="0"/>
              <a:t>节点，</a:t>
            </a:r>
            <a:r>
              <a:rPr lang="en-US" altLang="zh-CN" sz="2000" dirty="0"/>
              <a:t>BSPMaster</a:t>
            </a:r>
            <a:r>
              <a:rPr lang="zh-CN" altLang="en-US" sz="2000" dirty="0"/>
              <a:t>会负责初始化该作业，生成一个代表其运行状态的对象</a:t>
            </a:r>
            <a:r>
              <a:rPr lang="en-US" altLang="zh-CN" sz="2000" dirty="0" err="1"/>
              <a:t>JobInProgress</a:t>
            </a:r>
            <a:r>
              <a:rPr lang="zh-CN" altLang="en-US" sz="2000" dirty="0"/>
              <a:t>，然后被</a:t>
            </a:r>
            <a:r>
              <a:rPr lang="en-US" altLang="zh-CN" sz="2000" dirty="0" err="1"/>
              <a:t>JobListener</a:t>
            </a:r>
            <a:r>
              <a:rPr lang="zh-CN" altLang="en-US" sz="2000" dirty="0"/>
              <a:t>中的</a:t>
            </a:r>
            <a:r>
              <a:rPr lang="en-US" altLang="zh-CN" sz="2000" dirty="0" err="1"/>
              <a:t>jobAdded</a:t>
            </a:r>
            <a:r>
              <a:rPr lang="zh-CN" altLang="en-US" sz="2000" dirty="0"/>
              <a:t>方法添加至</a:t>
            </a:r>
            <a:r>
              <a:rPr lang="en-US" altLang="zh-CN" sz="2000" dirty="0"/>
              <a:t>FIFO</a:t>
            </a:r>
            <a:r>
              <a:rPr lang="zh-CN" altLang="en-US" sz="2000" dirty="0"/>
              <a:t>等待队列中；</a:t>
            </a:r>
          </a:p>
          <a:p>
            <a:pPr>
              <a:spcBef>
                <a:spcPts val="1200"/>
              </a:spcBef>
            </a:pPr>
            <a:r>
              <a:rPr lang="en-US" altLang="zh-CN" sz="2000" dirty="0">
                <a:solidFill>
                  <a:srgbClr val="3F21F1"/>
                </a:solidFill>
              </a:rPr>
              <a:t>Step 2</a:t>
            </a:r>
            <a:r>
              <a:rPr lang="en-US" altLang="zh-CN" sz="2000" dirty="0"/>
              <a:t>: </a:t>
            </a:r>
            <a:r>
              <a:rPr lang="zh-CN" altLang="en-US" sz="2000" dirty="0"/>
              <a:t>下一执行作业选择。作业的选择由</a:t>
            </a:r>
            <a:r>
              <a:rPr lang="en-US" altLang="zh-CN" sz="2000" dirty="0" err="1"/>
              <a:t>JobProcessor</a:t>
            </a:r>
            <a:r>
              <a:rPr lang="zh-CN" altLang="en-US" sz="2000" dirty="0"/>
              <a:t>完成，当</a:t>
            </a:r>
            <a:r>
              <a:rPr lang="en-US" altLang="zh-CN" sz="2000" dirty="0"/>
              <a:t>FIFO</a:t>
            </a:r>
            <a:r>
              <a:rPr lang="zh-CN" altLang="en-US" sz="2000" dirty="0"/>
              <a:t>队列有作业等待时，</a:t>
            </a:r>
            <a:r>
              <a:rPr lang="en-US" altLang="zh-CN" sz="2000" dirty="0" err="1"/>
              <a:t>JobProcessor</a:t>
            </a:r>
            <a:r>
              <a:rPr lang="zh-CN" altLang="en-US" sz="2000" dirty="0"/>
              <a:t>会从等待队列的队首摘取一个作业放入运行队列中，并调用</a:t>
            </a:r>
            <a:r>
              <a:rPr lang="en-US" altLang="zh-CN" sz="2000" dirty="0"/>
              <a:t>schedule</a:t>
            </a:r>
            <a:r>
              <a:rPr lang="zh-CN" altLang="en-US" sz="2000" dirty="0"/>
              <a:t>方法进行调度工作；</a:t>
            </a:r>
          </a:p>
          <a:p>
            <a:pPr>
              <a:spcBef>
                <a:spcPts val="1200"/>
              </a:spcBef>
            </a:pPr>
            <a:r>
              <a:rPr lang="en-US" altLang="zh-CN" sz="2000" dirty="0">
                <a:solidFill>
                  <a:srgbClr val="3F21F1"/>
                </a:solidFill>
              </a:rPr>
              <a:t>Step 3</a:t>
            </a:r>
            <a:r>
              <a:rPr lang="en-US" altLang="zh-CN" sz="2000" dirty="0"/>
              <a:t>: </a:t>
            </a:r>
            <a:r>
              <a:rPr lang="zh-CN" altLang="en-US" sz="2000" dirty="0"/>
              <a:t>任务分配至执行节点。在任务分配过程中，</a:t>
            </a:r>
            <a:r>
              <a:rPr lang="en-US" altLang="zh-CN" sz="2000" dirty="0" err="1"/>
              <a:t>TaskWork</a:t>
            </a:r>
            <a:r>
              <a:rPr lang="zh-CN" altLang="en-US" sz="2000" dirty="0"/>
              <a:t>会利用注册在</a:t>
            </a:r>
            <a:r>
              <a:rPr lang="en-US" altLang="zh-CN" sz="2000" dirty="0" err="1"/>
              <a:t>JobInProgress</a:t>
            </a:r>
            <a:r>
              <a:rPr lang="zh-CN" altLang="en-US" sz="2000" dirty="0"/>
              <a:t>对象中的任务分配策略来为任务分配具体执行节点，然后</a:t>
            </a:r>
            <a:r>
              <a:rPr lang="en-US" altLang="zh-CN" sz="2000" dirty="0" err="1"/>
              <a:t>TaskWork</a:t>
            </a:r>
            <a:r>
              <a:rPr lang="zh-CN" altLang="en-US" sz="2000" dirty="0"/>
              <a:t>发出任务执行指令至具体执行的</a:t>
            </a:r>
            <a:r>
              <a:rPr lang="en-US" altLang="zh-CN" sz="2000" dirty="0"/>
              <a:t>GroomServer</a:t>
            </a:r>
            <a:r>
              <a:rPr lang="zh-CN" altLang="en-US" sz="2000" dirty="0"/>
              <a:t>，至此作业调度流程结束。</a:t>
            </a:r>
          </a:p>
        </p:txBody>
      </p:sp>
    </p:spTree>
    <p:extLst>
      <p:ext uri="{BB962C8B-B14F-4D97-AF65-F5344CB8AC3E}">
        <p14:creationId xmlns="" xmlns:p14="http://schemas.microsoft.com/office/powerpoint/2010/main" val="21960324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5</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762000" y="1066800"/>
            <a:ext cx="6324600" cy="646331"/>
          </a:xfrm>
          <a:prstGeom prst="rect">
            <a:avLst/>
          </a:prstGeom>
          <a:noFill/>
          <a:ln w="9525">
            <a:noFill/>
            <a:miter lim="800000"/>
            <a:headEnd/>
            <a:tailEnd/>
          </a:ln>
        </p:spPr>
        <p:txBody>
          <a:bodyPr wrap="square">
            <a:spAutoFit/>
          </a:bodyPr>
          <a:lstStyle/>
          <a:p>
            <a:r>
              <a:rPr lang="zh-CN" altLang="en-US" sz="3600" b="1" dirty="0" smtClean="0">
                <a:solidFill>
                  <a:srgbClr val="0823A8"/>
                </a:solidFill>
                <a:latin typeface="Calibri" pitchFamily="34" charset="0"/>
              </a:rPr>
              <a:t>图计算基本问题</a:t>
            </a:r>
            <a:endParaRPr lang="zh-CN" altLang="en-US" sz="3600" b="1" dirty="0">
              <a:solidFill>
                <a:srgbClr val="0823A8"/>
              </a:solidFill>
              <a:latin typeface="Calibri" pitchFamily="34" charset="0"/>
            </a:endParaRPr>
          </a:p>
        </p:txBody>
      </p:sp>
      <p:sp>
        <p:nvSpPr>
          <p:cNvPr id="7" name="文本框 6"/>
          <p:cNvSpPr txBox="1"/>
          <p:nvPr/>
        </p:nvSpPr>
        <p:spPr>
          <a:xfrm>
            <a:off x="838200" y="1828800"/>
            <a:ext cx="7924800" cy="4524315"/>
          </a:xfrm>
          <a:prstGeom prst="rect">
            <a:avLst/>
          </a:prstGeom>
          <a:noFill/>
        </p:spPr>
        <p:txBody>
          <a:bodyPr wrap="square" rtlCol="0">
            <a:spAutoFit/>
          </a:bodyPr>
          <a:lstStyle/>
          <a:p>
            <a:pPr lvl="0"/>
            <a:r>
              <a:rPr lang="zh-CN" altLang="en-US" sz="2400" b="1" dirty="0" smtClean="0"/>
              <a:t>子图</a:t>
            </a:r>
            <a:r>
              <a:rPr lang="zh-CN" altLang="en-US" sz="2400" b="1" dirty="0"/>
              <a:t>相关</a:t>
            </a:r>
            <a:r>
              <a:rPr lang="zh-CN" altLang="en-US" sz="2400" b="1" dirty="0" smtClean="0"/>
              <a:t>问题</a:t>
            </a:r>
            <a:r>
              <a:rPr lang="zh-CN" altLang="en-US" sz="2400" dirty="0"/>
              <a:t>：</a:t>
            </a:r>
            <a:r>
              <a:rPr lang="zh-CN" altLang="en-US" sz="2400" dirty="0" smtClean="0"/>
              <a:t>包括</a:t>
            </a:r>
            <a:r>
              <a:rPr lang="zh-CN" altLang="en-US" sz="2400" dirty="0"/>
              <a:t>子图同构问题，哈密顿回路问题，最大团问题，最大独立集问题，平面图判定，重构</a:t>
            </a:r>
            <a:r>
              <a:rPr lang="zh-CN" altLang="en-US" sz="2400" dirty="0" smtClean="0"/>
              <a:t>猜想等</a:t>
            </a:r>
            <a:endParaRPr lang="zh-CN" altLang="en-US" sz="2400" dirty="0"/>
          </a:p>
          <a:p>
            <a:pPr lvl="0"/>
            <a:r>
              <a:rPr lang="zh-CN" altLang="en-US" sz="2400" b="1" dirty="0"/>
              <a:t>染色</a:t>
            </a:r>
            <a:r>
              <a:rPr lang="zh-CN" altLang="en-US" sz="2400" b="1" dirty="0" smtClean="0"/>
              <a:t>问题</a:t>
            </a:r>
            <a:r>
              <a:rPr lang="zh-CN" altLang="en-US" sz="2400" dirty="0"/>
              <a:t>：</a:t>
            </a:r>
            <a:r>
              <a:rPr lang="zh-CN" altLang="en-US" sz="2400" dirty="0" smtClean="0"/>
              <a:t>包括</a:t>
            </a:r>
            <a:r>
              <a:rPr lang="zh-CN" altLang="en-US" sz="2400" dirty="0"/>
              <a:t>点</a:t>
            </a:r>
            <a:r>
              <a:rPr lang="zh-CN" altLang="en-US" sz="2400" dirty="0" smtClean="0"/>
              <a:t>色数，边色数，色多项式，</a:t>
            </a:r>
            <a:r>
              <a:rPr lang="zh-CN" altLang="en-US" sz="2400" dirty="0"/>
              <a:t>四色问题，完美图</a:t>
            </a:r>
            <a:r>
              <a:rPr lang="zh-CN" altLang="en-US" sz="2400" dirty="0" smtClean="0"/>
              <a:t>问题，</a:t>
            </a:r>
            <a:r>
              <a:rPr lang="zh-CN" altLang="en-US" sz="2400" dirty="0"/>
              <a:t>列表染色问题等</a:t>
            </a:r>
          </a:p>
          <a:p>
            <a:pPr lvl="0"/>
            <a:r>
              <a:rPr lang="zh-CN" altLang="en-US" sz="2400" b="1" dirty="0" smtClean="0"/>
              <a:t>路径问题</a:t>
            </a:r>
            <a:r>
              <a:rPr lang="zh-CN" altLang="en-US" sz="2400" dirty="0"/>
              <a:t>：</a:t>
            </a:r>
            <a:r>
              <a:rPr lang="zh-CN" altLang="en-US" sz="2400" dirty="0" smtClean="0"/>
              <a:t>如</a:t>
            </a:r>
            <a:r>
              <a:rPr lang="zh-CN" altLang="en-US" sz="2400" dirty="0"/>
              <a:t>柯尼斯堡七桥问题，哈密顿回路问题，最小生成树问题，中国邮路问题，最短路问题，斯坦纳树，旅行商问题等</a:t>
            </a:r>
          </a:p>
          <a:p>
            <a:pPr lvl="0"/>
            <a:r>
              <a:rPr lang="zh-CN" altLang="en-US" sz="2400" b="1" dirty="0"/>
              <a:t>网络流</a:t>
            </a:r>
            <a:r>
              <a:rPr lang="zh-CN" altLang="en-US" sz="2400" b="1" dirty="0" smtClean="0"/>
              <a:t>问题</a:t>
            </a:r>
            <a:r>
              <a:rPr lang="zh-CN" altLang="en-US" sz="2400" dirty="0"/>
              <a:t>：</a:t>
            </a:r>
            <a:r>
              <a:rPr lang="zh-CN" altLang="en-US" sz="2400" dirty="0" smtClean="0"/>
              <a:t>包括</a:t>
            </a:r>
            <a:r>
              <a:rPr lang="zh-CN" altLang="en-US" sz="2400" dirty="0"/>
              <a:t>最大流问题，最小割问题，最大流最小割定理，最小费用最大流问题，二分图及任意图上的最大匹配，带权二分图的最大权匹</a:t>
            </a:r>
          </a:p>
          <a:p>
            <a:pPr lvl="0"/>
            <a:r>
              <a:rPr lang="zh-CN" altLang="en-US" sz="2400" b="1" dirty="0"/>
              <a:t>覆盖</a:t>
            </a:r>
            <a:r>
              <a:rPr lang="zh-CN" altLang="en-US" sz="2400" b="1" dirty="0" smtClean="0"/>
              <a:t>问题</a:t>
            </a:r>
            <a:r>
              <a:rPr lang="zh-CN" altLang="en-US" sz="2400" dirty="0"/>
              <a:t>：</a:t>
            </a:r>
            <a:r>
              <a:rPr lang="zh-CN" altLang="en-US" sz="2400" dirty="0" smtClean="0"/>
              <a:t>包含</a:t>
            </a:r>
            <a:r>
              <a:rPr lang="zh-CN" altLang="en-US" sz="2400" dirty="0"/>
              <a:t>最大团，最大独立集，最小覆盖集，最小支配集</a:t>
            </a:r>
          </a:p>
        </p:txBody>
      </p:sp>
    </p:spTree>
    <p:extLst>
      <p:ext uri="{BB962C8B-B14F-4D97-AF65-F5344CB8AC3E}">
        <p14:creationId xmlns="" xmlns:p14="http://schemas.microsoft.com/office/powerpoint/2010/main" val="40801743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6</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685800" y="1295400"/>
            <a:ext cx="7924800" cy="646331"/>
          </a:xfrm>
          <a:prstGeom prst="rect">
            <a:avLst/>
          </a:prstGeom>
          <a:noFill/>
          <a:ln w="9525">
            <a:noFill/>
            <a:miter lim="800000"/>
            <a:headEnd/>
            <a:tailEnd/>
          </a:ln>
        </p:spPr>
        <p:txBody>
          <a:bodyPr>
            <a:spAutoFit/>
          </a:bodyPr>
          <a:lstStyle/>
          <a:p>
            <a:r>
              <a:rPr lang="zh-CN" altLang="en-US" sz="3600" b="1" dirty="0" smtClean="0">
                <a:solidFill>
                  <a:srgbClr val="0823A8"/>
                </a:solidFill>
                <a:latin typeface="Calibri" pitchFamily="34" charset="0"/>
              </a:rPr>
              <a:t>大数据相关的图计算方法</a:t>
            </a:r>
            <a:endParaRPr lang="zh-CN" altLang="en-US" sz="3600" b="1" dirty="0">
              <a:solidFill>
                <a:srgbClr val="0823A8"/>
              </a:solidFill>
              <a:latin typeface="Calibri" pitchFamily="34" charset="0"/>
            </a:endParaRPr>
          </a:p>
        </p:txBody>
      </p:sp>
      <p:sp>
        <p:nvSpPr>
          <p:cNvPr id="8" name="矩形 7"/>
          <p:cNvSpPr/>
          <p:nvPr/>
        </p:nvSpPr>
        <p:spPr>
          <a:xfrm>
            <a:off x="762000" y="2057400"/>
            <a:ext cx="7696200" cy="4247317"/>
          </a:xfrm>
          <a:prstGeom prst="rect">
            <a:avLst/>
          </a:prstGeom>
        </p:spPr>
        <p:txBody>
          <a:bodyPr wrap="square">
            <a:spAutoFit/>
          </a:bodyPr>
          <a:lstStyle/>
          <a:p>
            <a:pPr lvl="1">
              <a:buFont typeface="Wingdings" pitchFamily="2" charset="2"/>
              <a:buChar char="l"/>
            </a:pPr>
            <a:r>
              <a:rPr lang="en-US" altLang="zh-CN" sz="2400" dirty="0" smtClean="0"/>
              <a:t>  </a:t>
            </a:r>
            <a:r>
              <a:rPr lang="zh-CN" altLang="zh-CN" sz="2400" dirty="0" smtClean="0"/>
              <a:t>定义图数据格式，包括输入数据和输出结果格式</a:t>
            </a:r>
          </a:p>
          <a:p>
            <a:pPr lvl="1">
              <a:spcBef>
                <a:spcPts val="1800"/>
              </a:spcBef>
              <a:buFont typeface="Wingdings" pitchFamily="2" charset="2"/>
              <a:buChar char="l"/>
            </a:pPr>
            <a:r>
              <a:rPr lang="en-US" altLang="zh-CN" sz="2400" dirty="0" smtClean="0"/>
              <a:t>  </a:t>
            </a:r>
            <a:r>
              <a:rPr lang="zh-CN" altLang="zh-CN" sz="2400" dirty="0" smtClean="0"/>
              <a:t>建立图计算模型与算法</a:t>
            </a:r>
          </a:p>
          <a:p>
            <a:pPr lvl="0"/>
            <a:r>
              <a:rPr lang="en-US" altLang="zh-CN" sz="2400" dirty="0" smtClean="0"/>
              <a:t>               - </a:t>
            </a:r>
            <a:r>
              <a:rPr lang="zh-CN" altLang="zh-CN" sz="2400" dirty="0" smtClean="0"/>
              <a:t>对于实际问题抽象出图计算模型</a:t>
            </a:r>
          </a:p>
          <a:p>
            <a:pPr lvl="0"/>
            <a:r>
              <a:rPr lang="en-US" altLang="zh-CN" sz="2400" dirty="0" smtClean="0"/>
              <a:t>               - </a:t>
            </a:r>
            <a:r>
              <a:rPr lang="zh-CN" altLang="zh-CN" sz="2400" dirty="0" smtClean="0"/>
              <a:t>图算法设计</a:t>
            </a:r>
            <a:r>
              <a:rPr lang="zh-CN" altLang="en-US" sz="2400" dirty="0" smtClean="0"/>
              <a:t>（</a:t>
            </a:r>
            <a:r>
              <a:rPr lang="zh-CN" altLang="zh-CN" sz="2400" dirty="0" smtClean="0">
                <a:solidFill>
                  <a:srgbClr val="FF0000"/>
                </a:solidFill>
              </a:rPr>
              <a:t>全局的循环迭代</a:t>
            </a:r>
            <a:r>
              <a:rPr lang="zh-CN" altLang="zh-CN" sz="2400" dirty="0" smtClean="0"/>
              <a:t>（</a:t>
            </a:r>
            <a:r>
              <a:rPr lang="en-US" altLang="zh-CN" sz="2400" dirty="0" smtClean="0"/>
              <a:t>iteration</a:t>
            </a:r>
            <a:r>
              <a:rPr lang="zh-CN" altLang="zh-CN" sz="2400" dirty="0" smtClean="0"/>
              <a:t>）</a:t>
            </a:r>
            <a:r>
              <a:rPr lang="zh-CN" altLang="en-US" sz="2400" dirty="0" smtClean="0"/>
              <a:t>）</a:t>
            </a:r>
            <a:endParaRPr lang="zh-CN" altLang="zh-CN" sz="2400" dirty="0" smtClean="0"/>
          </a:p>
          <a:p>
            <a:pPr lvl="0"/>
            <a:r>
              <a:rPr lang="en-US" altLang="zh-CN" sz="2400" dirty="0" smtClean="0"/>
              <a:t>               - </a:t>
            </a:r>
            <a:r>
              <a:rPr lang="zh-CN" altLang="zh-CN" sz="2400" dirty="0" smtClean="0"/>
              <a:t>数学表达</a:t>
            </a:r>
          </a:p>
          <a:p>
            <a:pPr lvl="1">
              <a:spcBef>
                <a:spcPts val="1800"/>
              </a:spcBef>
              <a:buFont typeface="Wingdings" pitchFamily="2" charset="2"/>
              <a:buChar char="l"/>
            </a:pPr>
            <a:r>
              <a:rPr lang="en-US" altLang="zh-CN" sz="2400" dirty="0" smtClean="0"/>
              <a:t>  </a:t>
            </a:r>
            <a:r>
              <a:rPr lang="zh-CN" altLang="zh-CN" sz="2400" dirty="0" smtClean="0"/>
              <a:t>图并行计算的实现</a:t>
            </a:r>
          </a:p>
          <a:p>
            <a:pPr lvl="0"/>
            <a:r>
              <a:rPr lang="en-US" altLang="zh-CN" sz="2400" dirty="0" smtClean="0"/>
              <a:t>               - </a:t>
            </a:r>
            <a:r>
              <a:rPr lang="zh-CN" altLang="zh-CN" sz="2400" dirty="0" smtClean="0"/>
              <a:t>图分割</a:t>
            </a:r>
          </a:p>
          <a:p>
            <a:pPr lvl="0"/>
            <a:r>
              <a:rPr lang="en-US" altLang="zh-CN" sz="2400" dirty="0" smtClean="0"/>
              <a:t>               - </a:t>
            </a:r>
            <a:r>
              <a:rPr lang="zh-CN" altLang="zh-CN" sz="2400" dirty="0" smtClean="0"/>
              <a:t>任务及计算资源调度</a:t>
            </a:r>
          </a:p>
          <a:p>
            <a:pPr lvl="0"/>
            <a:r>
              <a:rPr lang="en-US" altLang="zh-CN" sz="2400" dirty="0" smtClean="0"/>
              <a:t>               - </a:t>
            </a:r>
            <a:r>
              <a:rPr lang="zh-CN" altLang="zh-CN" sz="2400" dirty="0" smtClean="0"/>
              <a:t>计算迭代步骤</a:t>
            </a:r>
          </a:p>
          <a:p>
            <a:r>
              <a:rPr lang="en-US" altLang="zh-CN" sz="2400" dirty="0" smtClean="0"/>
              <a:t>               - </a:t>
            </a:r>
            <a:r>
              <a:rPr lang="zh-CN" altLang="zh-CN" sz="2400" dirty="0" smtClean="0"/>
              <a:t>同步与通讯机制</a:t>
            </a:r>
            <a:endParaRPr lang="zh-CN" altLang="en-US" sz="2400" dirty="0" smtClean="0"/>
          </a:p>
        </p:txBody>
      </p:sp>
    </p:spTree>
    <p:extLst>
      <p:ext uri="{BB962C8B-B14F-4D97-AF65-F5344CB8AC3E}">
        <p14:creationId xmlns="" xmlns:p14="http://schemas.microsoft.com/office/powerpoint/2010/main" val="16288149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7</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3" name="矩形 2"/>
          <p:cNvSpPr/>
          <p:nvPr/>
        </p:nvSpPr>
        <p:spPr>
          <a:xfrm>
            <a:off x="762000" y="1371600"/>
            <a:ext cx="7848600" cy="4355038"/>
          </a:xfrm>
          <a:prstGeom prst="rect">
            <a:avLst/>
          </a:prstGeom>
        </p:spPr>
        <p:txBody>
          <a:bodyPr wrap="square">
            <a:spAutoFit/>
          </a:bodyPr>
          <a:lstStyle/>
          <a:p>
            <a:r>
              <a:rPr lang="zh-CN" altLang="en-US" sz="3600" b="1" dirty="0">
                <a:solidFill>
                  <a:srgbClr val="0823A8"/>
                </a:solidFill>
                <a:latin typeface="Calibri" pitchFamily="34" charset="0"/>
              </a:rPr>
              <a:t>图数据结构</a:t>
            </a:r>
          </a:p>
          <a:p>
            <a:pPr>
              <a:spcBef>
                <a:spcPts val="1200"/>
              </a:spcBef>
            </a:pPr>
            <a:r>
              <a:rPr lang="zh-CN" altLang="en-US" sz="2400" dirty="0"/>
              <a:t> </a:t>
            </a:r>
            <a:r>
              <a:rPr lang="zh-CN" altLang="en-US" sz="2400" dirty="0" smtClean="0"/>
              <a:t>      目前</a:t>
            </a:r>
            <a:r>
              <a:rPr lang="zh-CN" altLang="en-US" sz="2400" dirty="0"/>
              <a:t>的大规模图</a:t>
            </a:r>
            <a:r>
              <a:rPr lang="zh-CN" altLang="en-US" sz="2400" dirty="0" smtClean="0"/>
              <a:t>数据应用主要</a:t>
            </a:r>
            <a:r>
              <a:rPr lang="zh-CN" altLang="en-US" sz="2400" dirty="0"/>
              <a:t>采用简单图和超图两种数据模型，二者的组织存储格式略有</a:t>
            </a:r>
            <a:r>
              <a:rPr lang="zh-CN" altLang="en-US" sz="2400" dirty="0" smtClean="0"/>
              <a:t>不同。这</a:t>
            </a:r>
            <a:r>
              <a:rPr lang="zh-CN" altLang="en-US" sz="2400" dirty="0"/>
              <a:t>两种模型都已处理有向图和无向图，默认情况下是有向图，而无向图中的边可以看作是两条有向边，即有向图的一</a:t>
            </a:r>
            <a:r>
              <a:rPr lang="zh-CN" altLang="en-US" sz="2400" dirty="0" smtClean="0"/>
              <a:t>种。</a:t>
            </a:r>
            <a:endParaRPr lang="zh-CN" altLang="en-US" sz="2400" dirty="0"/>
          </a:p>
          <a:p>
            <a:pPr>
              <a:spcBef>
                <a:spcPts val="1800"/>
              </a:spcBef>
            </a:pPr>
            <a:r>
              <a:rPr lang="zh-CN" altLang="en-US" sz="2400" dirty="0"/>
              <a:t>简单图模型的常用存储结构包括：</a:t>
            </a:r>
          </a:p>
          <a:p>
            <a:pPr lvl="2">
              <a:buFont typeface="Wingdings" pitchFamily="2" charset="2"/>
              <a:buChar char="l"/>
            </a:pPr>
            <a:r>
              <a:rPr lang="zh-CN" altLang="en-US" sz="2400" dirty="0" smtClean="0"/>
              <a:t>  邻接矩阵</a:t>
            </a:r>
            <a:r>
              <a:rPr lang="zh-CN" altLang="en-US" sz="2400" dirty="0"/>
              <a:t>；</a:t>
            </a:r>
          </a:p>
          <a:p>
            <a:pPr lvl="2">
              <a:buFont typeface="Wingdings" pitchFamily="2" charset="2"/>
              <a:buChar char="l"/>
            </a:pPr>
            <a:r>
              <a:rPr lang="zh-CN" altLang="en-US" sz="2400" dirty="0" smtClean="0"/>
              <a:t>  邻接</a:t>
            </a:r>
            <a:r>
              <a:rPr lang="zh-CN" altLang="en-US" sz="2400" dirty="0"/>
              <a:t>表；</a:t>
            </a:r>
          </a:p>
          <a:p>
            <a:pPr lvl="2">
              <a:buFont typeface="Wingdings" pitchFamily="2" charset="2"/>
              <a:buChar char="l"/>
            </a:pPr>
            <a:r>
              <a:rPr lang="zh-CN" altLang="en-US" sz="2400" dirty="0" smtClean="0"/>
              <a:t>  十字</a:t>
            </a:r>
            <a:r>
              <a:rPr lang="zh-CN" altLang="en-US" sz="2400" dirty="0"/>
              <a:t>链表；</a:t>
            </a:r>
          </a:p>
          <a:p>
            <a:pPr lvl="2">
              <a:buFont typeface="Wingdings" pitchFamily="2" charset="2"/>
              <a:buChar char="l"/>
            </a:pPr>
            <a:r>
              <a:rPr lang="zh-CN" altLang="en-US" sz="2400" dirty="0" smtClean="0"/>
              <a:t>  邻接</a:t>
            </a:r>
            <a:r>
              <a:rPr lang="zh-CN" altLang="en-US" sz="2400" dirty="0"/>
              <a:t>多重表</a:t>
            </a:r>
          </a:p>
        </p:txBody>
      </p:sp>
    </p:spTree>
    <p:extLst>
      <p:ext uri="{BB962C8B-B14F-4D97-AF65-F5344CB8AC3E}">
        <p14:creationId xmlns="" xmlns:p14="http://schemas.microsoft.com/office/powerpoint/2010/main" val="8603286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8</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838200" y="1143000"/>
            <a:ext cx="6346166" cy="646331"/>
          </a:xfrm>
          <a:prstGeom prst="rect">
            <a:avLst/>
          </a:prstGeom>
          <a:noFill/>
          <a:ln w="9525">
            <a:noFill/>
            <a:miter lim="800000"/>
            <a:headEnd/>
            <a:tailEnd/>
          </a:ln>
        </p:spPr>
        <p:txBody>
          <a:bodyPr wrap="square">
            <a:spAutoFit/>
          </a:bodyPr>
          <a:lstStyle/>
          <a:p>
            <a:r>
              <a:rPr lang="zh-CN" altLang="en-US" sz="3600" b="1" dirty="0" smtClean="0">
                <a:solidFill>
                  <a:srgbClr val="0823A8"/>
                </a:solidFill>
                <a:latin typeface="Calibri" pitchFamily="34" charset="0"/>
              </a:rPr>
              <a:t>图计算例子</a:t>
            </a:r>
            <a:endParaRPr lang="zh-CN" altLang="en-US" sz="3600" b="1" dirty="0">
              <a:solidFill>
                <a:srgbClr val="0823A8"/>
              </a:solidFill>
              <a:latin typeface="Calibri" pitchFamily="34" charset="0"/>
            </a:endParaRPr>
          </a:p>
        </p:txBody>
      </p:sp>
      <p:sp>
        <p:nvSpPr>
          <p:cNvPr id="3" name="矩形 2"/>
          <p:cNvSpPr/>
          <p:nvPr/>
        </p:nvSpPr>
        <p:spPr>
          <a:xfrm>
            <a:off x="838200" y="1828800"/>
            <a:ext cx="7924800" cy="1569660"/>
          </a:xfrm>
          <a:prstGeom prst="rect">
            <a:avLst/>
          </a:prstGeom>
        </p:spPr>
        <p:txBody>
          <a:bodyPr wrap="square">
            <a:spAutoFit/>
          </a:bodyPr>
          <a:lstStyle/>
          <a:p>
            <a:r>
              <a:rPr lang="zh-CN" altLang="en-US" sz="2400" dirty="0" smtClean="0"/>
              <a:t>        下</a:t>
            </a:r>
            <a:r>
              <a:rPr lang="zh-CN" altLang="en-US" sz="2400" dirty="0"/>
              <a:t>图的有向图中寻找顶点</a:t>
            </a:r>
            <a:r>
              <a:rPr lang="en-US" altLang="zh-CN" sz="2400" dirty="0"/>
              <a:t>1</a:t>
            </a:r>
            <a:r>
              <a:rPr lang="zh-CN" altLang="en-US" sz="2400" dirty="0"/>
              <a:t>到顶点</a:t>
            </a:r>
            <a:r>
              <a:rPr lang="en-US" altLang="zh-CN" sz="2400" dirty="0"/>
              <a:t>3</a:t>
            </a:r>
            <a:r>
              <a:rPr lang="zh-CN" altLang="en-US" sz="2400" dirty="0"/>
              <a:t>的最短路径问题，可以将图表征为邻接矩阵</a:t>
            </a:r>
            <a:r>
              <a:rPr lang="en-US" altLang="zh-CN" sz="2400" dirty="0"/>
              <a:t>A</a:t>
            </a:r>
            <a:r>
              <a:rPr lang="zh-CN" altLang="en-US" sz="2400" dirty="0"/>
              <a:t>，再构建图向量</a:t>
            </a:r>
            <a:r>
              <a:rPr lang="en-US" altLang="zh-CN" sz="2400" dirty="0"/>
              <a:t>x</a:t>
            </a:r>
            <a:r>
              <a:rPr lang="zh-CN" altLang="en-US" sz="2400" dirty="0"/>
              <a:t>，而上述图最短路径问题就</a:t>
            </a:r>
            <a:r>
              <a:rPr lang="zh-CN" altLang="en-US" sz="2400" dirty="0">
                <a:solidFill>
                  <a:srgbClr val="FF0000"/>
                </a:solidFill>
              </a:rPr>
              <a:t>转化为矩阵的迭代计算问题</a:t>
            </a:r>
            <a:r>
              <a:rPr lang="zh-CN" altLang="en-US" sz="2400" dirty="0" smtClean="0"/>
              <a:t>，计算结果就是图</a:t>
            </a:r>
            <a:r>
              <a:rPr lang="zh-CN" altLang="en-US" sz="2400" dirty="0"/>
              <a:t>中两点间的最短路径。</a:t>
            </a:r>
          </a:p>
        </p:txBody>
      </p:sp>
      <p:pic>
        <p:nvPicPr>
          <p:cNvPr id="4" name="图片 3"/>
          <p:cNvPicPr>
            <a:picLocks noChangeAspect="1"/>
          </p:cNvPicPr>
          <p:nvPr/>
        </p:nvPicPr>
        <p:blipFill>
          <a:blip r:embed="rId4" cstate="print"/>
          <a:stretch>
            <a:fillRect/>
          </a:stretch>
        </p:blipFill>
        <p:spPr>
          <a:xfrm>
            <a:off x="1143000" y="3124200"/>
            <a:ext cx="7002518" cy="3398711"/>
          </a:xfrm>
          <a:prstGeom prst="rect">
            <a:avLst/>
          </a:prstGeom>
        </p:spPr>
      </p:pic>
    </p:spTree>
    <p:extLst>
      <p:ext uri="{BB962C8B-B14F-4D97-AF65-F5344CB8AC3E}">
        <p14:creationId xmlns="" xmlns:p14="http://schemas.microsoft.com/office/powerpoint/2010/main" val="6510500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UESTC\misc\uestc-logo.jpg"/>
          <p:cNvPicPr>
            <a:picLocks noChangeAspect="1" noChangeArrowheads="1"/>
          </p:cNvPicPr>
          <p:nvPr/>
        </p:nvPicPr>
        <p:blipFill>
          <a:blip r:embed="rId3" cstate="print">
            <a:duotone>
              <a:schemeClr val="accent1">
                <a:shade val="45000"/>
                <a:satMod val="135000"/>
              </a:schemeClr>
              <a:prstClr val="white"/>
            </a:duotone>
          </a:blip>
          <a:srcRect/>
          <a:stretch>
            <a:fillRect/>
          </a:stretch>
        </p:blipFill>
        <p:spPr bwMode="auto">
          <a:xfrm>
            <a:off x="228600" y="152400"/>
            <a:ext cx="2819400" cy="776357"/>
          </a:xfrm>
          <a:prstGeom prst="rect">
            <a:avLst/>
          </a:prstGeom>
          <a:solidFill>
            <a:schemeClr val="bg1">
              <a:lumMod val="75000"/>
              <a:alpha val="0"/>
            </a:schemeClr>
          </a:solidFill>
        </p:spPr>
      </p:pic>
      <p:cxnSp>
        <p:nvCxnSpPr>
          <p:cNvPr id="6" name="直接连接符 5"/>
          <p:cNvCxnSpPr/>
          <p:nvPr/>
        </p:nvCxnSpPr>
        <p:spPr>
          <a:xfrm>
            <a:off x="3048000" y="914400"/>
            <a:ext cx="57912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053" name="灯片编号占位符 9"/>
          <p:cNvSpPr>
            <a:spLocks noGrp="1"/>
          </p:cNvSpPr>
          <p:nvPr>
            <p:ph type="sldNum" sz="quarter" idx="12"/>
          </p:nvPr>
        </p:nvSpPr>
        <p:spPr/>
        <p:txBody>
          <a:bodyPr/>
          <a:lstStyle/>
          <a:p>
            <a:fld id="{FEDE585B-7DBF-4E9A-8DFC-40CAE5833393}" type="slidenum">
              <a:rPr lang="zh-CN" altLang="en-US" smtClean="0"/>
              <a:pPr/>
              <a:t>9</a:t>
            </a:fld>
            <a:endParaRPr lang="zh-CN" altLang="en-US" smtClean="0"/>
          </a:p>
        </p:txBody>
      </p:sp>
      <p:sp>
        <p:nvSpPr>
          <p:cNvPr id="2055" name="TextBox 11"/>
          <p:cNvSpPr txBox="1">
            <a:spLocks noChangeArrowheads="1"/>
          </p:cNvSpPr>
          <p:nvPr/>
        </p:nvSpPr>
        <p:spPr bwMode="auto">
          <a:xfrm>
            <a:off x="3276600" y="76200"/>
            <a:ext cx="5562600" cy="892552"/>
          </a:xfrm>
          <a:prstGeom prst="rect">
            <a:avLst/>
          </a:prstGeom>
          <a:noFill/>
          <a:ln w="9525">
            <a:noFill/>
            <a:miter lim="800000"/>
            <a:headEnd/>
            <a:tailEnd/>
          </a:ln>
        </p:spPr>
        <p:txBody>
          <a:bodyPr>
            <a:spAutoFit/>
          </a:bodyPr>
          <a:lstStyle/>
          <a:p>
            <a:r>
              <a:rPr lang="zh-CN" altLang="en-US" sz="2400" b="1" dirty="0" smtClean="0">
                <a:solidFill>
                  <a:srgbClr val="002060"/>
                </a:solidFill>
                <a:latin typeface="Calibri" pitchFamily="34" charset="0"/>
              </a:rPr>
              <a:t>大数据计算技术 </a:t>
            </a:r>
            <a:endParaRPr lang="en-US" altLang="zh-CN" sz="2400" b="1" dirty="0" smtClean="0">
              <a:solidFill>
                <a:srgbClr val="002060"/>
              </a:solidFill>
              <a:latin typeface="Calibri" pitchFamily="34" charset="0"/>
            </a:endParaRPr>
          </a:p>
          <a:p>
            <a:r>
              <a:rPr lang="en-US" altLang="zh-CN" sz="2800" b="1" dirty="0" smtClean="0">
                <a:solidFill>
                  <a:srgbClr val="002060"/>
                </a:solidFill>
                <a:latin typeface="Calibri" pitchFamily="34" charset="0"/>
              </a:rPr>
              <a:t>Big Data Computing Technology</a:t>
            </a:r>
            <a:endParaRPr lang="zh-CN" altLang="en-US" sz="2800" b="1" dirty="0">
              <a:solidFill>
                <a:srgbClr val="002060"/>
              </a:solidFill>
              <a:latin typeface="Calibri" pitchFamily="34" charset="0"/>
            </a:endParaRPr>
          </a:p>
        </p:txBody>
      </p:sp>
      <p:sp>
        <p:nvSpPr>
          <p:cNvPr id="2056" name="TextBox 12"/>
          <p:cNvSpPr txBox="1">
            <a:spLocks noChangeArrowheads="1"/>
          </p:cNvSpPr>
          <p:nvPr/>
        </p:nvSpPr>
        <p:spPr bwMode="auto">
          <a:xfrm>
            <a:off x="838200" y="1143000"/>
            <a:ext cx="6346166" cy="646331"/>
          </a:xfrm>
          <a:prstGeom prst="rect">
            <a:avLst/>
          </a:prstGeom>
          <a:noFill/>
          <a:ln w="9525">
            <a:noFill/>
            <a:miter lim="800000"/>
            <a:headEnd/>
            <a:tailEnd/>
          </a:ln>
        </p:spPr>
        <p:txBody>
          <a:bodyPr wrap="square">
            <a:spAutoFit/>
          </a:bodyPr>
          <a:lstStyle/>
          <a:p>
            <a:r>
              <a:rPr lang="zh-CN" altLang="en-US" sz="3600" b="1" dirty="0" smtClean="0">
                <a:solidFill>
                  <a:srgbClr val="0823A8"/>
                </a:solidFill>
                <a:latin typeface="Calibri" pitchFamily="34" charset="0"/>
              </a:rPr>
              <a:t>图分割难题</a:t>
            </a:r>
            <a:endParaRPr lang="zh-CN" altLang="en-US" sz="3600" b="1" dirty="0">
              <a:solidFill>
                <a:srgbClr val="0823A8"/>
              </a:solidFill>
              <a:latin typeface="Calibri" pitchFamily="34" charset="0"/>
            </a:endParaRPr>
          </a:p>
        </p:txBody>
      </p:sp>
      <p:sp>
        <p:nvSpPr>
          <p:cNvPr id="3" name="矩形 2"/>
          <p:cNvSpPr/>
          <p:nvPr/>
        </p:nvSpPr>
        <p:spPr>
          <a:xfrm>
            <a:off x="838200" y="1828800"/>
            <a:ext cx="7772400" cy="2246769"/>
          </a:xfrm>
          <a:prstGeom prst="rect">
            <a:avLst/>
          </a:prstGeom>
        </p:spPr>
        <p:txBody>
          <a:bodyPr wrap="square">
            <a:spAutoFit/>
          </a:bodyPr>
          <a:lstStyle/>
          <a:p>
            <a:r>
              <a:rPr lang="en-US" altLang="zh-CN" sz="2000" dirty="0" smtClean="0"/>
              <a:t>       </a:t>
            </a:r>
            <a:r>
              <a:rPr lang="zh-CN" altLang="zh-CN" sz="2000" dirty="0" smtClean="0"/>
              <a:t>出于</a:t>
            </a:r>
            <a:r>
              <a:rPr lang="zh-CN" altLang="en-US" sz="2000" dirty="0" smtClean="0"/>
              <a:t>大数据</a:t>
            </a:r>
            <a:r>
              <a:rPr lang="zh-CN" altLang="zh-CN" sz="2000" dirty="0" smtClean="0"/>
              <a:t>计算目的，我们需要把左边包含</a:t>
            </a:r>
            <a:r>
              <a:rPr lang="en-US" altLang="zh-CN" sz="2000" dirty="0" smtClean="0"/>
              <a:t>6</a:t>
            </a:r>
            <a:r>
              <a:rPr lang="zh-CN" altLang="zh-CN" sz="2000" dirty="0" smtClean="0"/>
              <a:t>个顶点的大图分割成右边各自包含</a:t>
            </a:r>
            <a:r>
              <a:rPr lang="en-US" altLang="zh-CN" sz="2000" dirty="0" smtClean="0"/>
              <a:t>3</a:t>
            </a:r>
            <a:r>
              <a:rPr lang="zh-CN" altLang="zh-CN" sz="2000" dirty="0" smtClean="0"/>
              <a:t>个顶点的</a:t>
            </a:r>
            <a:r>
              <a:rPr lang="en-US" altLang="zh-CN" sz="2000" dirty="0" smtClean="0"/>
              <a:t>A</a:t>
            </a:r>
            <a:r>
              <a:rPr lang="zh-CN" altLang="zh-CN" sz="2000" dirty="0" smtClean="0"/>
              <a:t>和</a:t>
            </a:r>
            <a:r>
              <a:rPr lang="en-US" altLang="zh-CN" sz="2000" dirty="0" smtClean="0"/>
              <a:t>B</a:t>
            </a:r>
            <a:r>
              <a:rPr lang="zh-CN" altLang="zh-CN" sz="2000" dirty="0" smtClean="0"/>
              <a:t>两个小图。这</a:t>
            </a:r>
            <a:r>
              <a:rPr lang="zh-CN" altLang="en-US" sz="2000" dirty="0" smtClean="0"/>
              <a:t>种</a:t>
            </a:r>
            <a:r>
              <a:rPr lang="zh-CN" altLang="zh-CN" sz="2000" dirty="0" smtClean="0"/>
              <a:t>图分割（</a:t>
            </a:r>
            <a:r>
              <a:rPr lang="en-US" altLang="zh-CN" sz="2000" dirty="0" smtClean="0"/>
              <a:t>graph cut</a:t>
            </a:r>
            <a:r>
              <a:rPr lang="zh-CN" altLang="zh-CN" sz="2000" dirty="0" smtClean="0"/>
              <a:t>）带来的难题是：</a:t>
            </a:r>
            <a:endParaRPr lang="en-US" altLang="zh-CN" sz="2000" dirty="0" smtClean="0"/>
          </a:p>
          <a:p>
            <a:pPr lvl="1">
              <a:buFont typeface="Wingdings" pitchFamily="2" charset="2"/>
              <a:buChar char="ü"/>
            </a:pPr>
            <a:r>
              <a:rPr lang="en-US" altLang="zh-CN" sz="2000" dirty="0" smtClean="0"/>
              <a:t>  </a:t>
            </a:r>
            <a:r>
              <a:rPr lang="zh-CN" altLang="zh-CN" sz="2000" dirty="0" smtClean="0"/>
              <a:t>被切断的边（图中编号为</a:t>
            </a:r>
            <a:r>
              <a:rPr lang="en-US" altLang="zh-CN" sz="2000" dirty="0" smtClean="0"/>
              <a:t>1</a:t>
            </a:r>
            <a:r>
              <a:rPr lang="zh-CN" altLang="zh-CN" sz="2000" dirty="0" smtClean="0"/>
              <a:t>和</a:t>
            </a:r>
            <a:r>
              <a:rPr lang="en-US" altLang="zh-CN" sz="2000" dirty="0" smtClean="0"/>
              <a:t>2</a:t>
            </a:r>
            <a:r>
              <a:rPr lang="zh-CN" altLang="zh-CN" sz="2000" dirty="0" smtClean="0"/>
              <a:t>的两条边）所代表的的</a:t>
            </a:r>
            <a:r>
              <a:rPr lang="zh-CN" altLang="zh-CN" sz="2000" dirty="0" smtClean="0">
                <a:solidFill>
                  <a:srgbClr val="FF0000"/>
                </a:solidFill>
              </a:rPr>
              <a:t>特征值</a:t>
            </a:r>
            <a:r>
              <a:rPr lang="zh-CN" altLang="zh-CN" sz="2000" dirty="0" smtClean="0"/>
              <a:t>该如何处理？</a:t>
            </a:r>
            <a:endParaRPr lang="en-US" altLang="zh-CN" sz="2000" dirty="0" smtClean="0"/>
          </a:p>
          <a:p>
            <a:pPr lvl="1">
              <a:buFont typeface="Wingdings" pitchFamily="2" charset="2"/>
              <a:buChar char="ü"/>
            </a:pPr>
            <a:r>
              <a:rPr lang="en-US" altLang="zh-CN" sz="2000" dirty="0" smtClean="0"/>
              <a:t>  </a:t>
            </a:r>
            <a:r>
              <a:rPr lang="zh-CN" altLang="zh-CN" sz="2000" dirty="0" smtClean="0"/>
              <a:t>在原图中相连的顶点（被切断的边连接的两端顶点）在分割成的子图中</a:t>
            </a:r>
            <a:r>
              <a:rPr lang="zh-CN" altLang="zh-CN" sz="2000" dirty="0" smtClean="0">
                <a:solidFill>
                  <a:srgbClr val="FF0000"/>
                </a:solidFill>
              </a:rPr>
              <a:t>不再相连，算法设计该如何考虑</a:t>
            </a:r>
            <a:r>
              <a:rPr lang="zh-CN" altLang="zh-CN" sz="2000" dirty="0" smtClean="0"/>
              <a:t>？</a:t>
            </a:r>
            <a:endParaRPr lang="zh-CN" altLang="en-US" sz="2000" dirty="0"/>
          </a:p>
        </p:txBody>
      </p:sp>
      <p:pic>
        <p:nvPicPr>
          <p:cNvPr id="9" name="图片 8" descr="http://www.52ml.net/images/040821c3b6a4fe6e21df679e7bb4c40a.png"/>
          <p:cNvPicPr/>
          <p:nvPr/>
        </p:nvPicPr>
        <p:blipFill>
          <a:blip r:embed="rId4" r:link="rId5" cstate="print"/>
          <a:srcRect/>
          <a:stretch>
            <a:fillRect/>
          </a:stretch>
        </p:blipFill>
        <p:spPr>
          <a:xfrm>
            <a:off x="609600" y="4267200"/>
            <a:ext cx="8229600" cy="1676400"/>
          </a:xfrm>
          <a:prstGeom prst="rect">
            <a:avLst/>
          </a:prstGeom>
          <a:noFill/>
          <a:ln w="9525">
            <a:noFill/>
            <a:miter lim="800000"/>
            <a:headEnd/>
            <a:tailEnd/>
          </a:ln>
        </p:spPr>
      </p:pic>
    </p:spTree>
    <p:extLst>
      <p:ext uri="{BB962C8B-B14F-4D97-AF65-F5344CB8AC3E}">
        <p14:creationId xmlns="" xmlns:p14="http://schemas.microsoft.com/office/powerpoint/2010/main" val="6510500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4676</TotalTime>
  <Words>4580</Words>
  <Application>Microsoft Office PowerPoint</Application>
  <PresentationFormat>全屏显示(4:3)</PresentationFormat>
  <Paragraphs>313</Paragraphs>
  <Slides>41</Slides>
  <Notes>41</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41</vt:i4>
      </vt:variant>
    </vt:vector>
  </HeadingPairs>
  <TitlesOfParts>
    <vt:vector size="43" baseType="lpstr">
      <vt:lpstr>Office 主题</vt:lpstr>
      <vt:lpstr>Microsoft Office Visio 绘图</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lpstr>幻灯片 40</vt:lpstr>
      <vt:lpstr>幻灯片 41</vt:lpstr>
    </vt:vector>
  </TitlesOfParts>
  <Company>Toshiba</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abc</dc:creator>
  <cp:lastModifiedBy>Lindi</cp:lastModifiedBy>
  <cp:revision>256</cp:revision>
  <dcterms:created xsi:type="dcterms:W3CDTF">2010-07-16T22:48:55Z</dcterms:created>
  <dcterms:modified xsi:type="dcterms:W3CDTF">2018-08-10T22:59:28Z</dcterms:modified>
</cp:coreProperties>
</file>

<file path=docProps/thumbnail.jpeg>
</file>